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1"/>
  </p:notesMasterIdLst>
  <p:handoutMasterIdLst>
    <p:handoutMasterId r:id="rId32"/>
  </p:handoutMasterIdLst>
  <p:sldIdLst>
    <p:sldId id="325" r:id="rId2"/>
    <p:sldId id="323" r:id="rId3"/>
    <p:sldId id="257" r:id="rId4"/>
    <p:sldId id="310" r:id="rId5"/>
    <p:sldId id="298" r:id="rId6"/>
    <p:sldId id="302" r:id="rId7"/>
    <p:sldId id="309" r:id="rId8"/>
    <p:sldId id="300" r:id="rId9"/>
    <p:sldId id="258" r:id="rId10"/>
    <p:sldId id="326" r:id="rId11"/>
    <p:sldId id="334" r:id="rId12"/>
    <p:sldId id="327" r:id="rId13"/>
    <p:sldId id="335" r:id="rId14"/>
    <p:sldId id="336" r:id="rId15"/>
    <p:sldId id="328" r:id="rId16"/>
    <p:sldId id="340" r:id="rId17"/>
    <p:sldId id="341" r:id="rId18"/>
    <p:sldId id="331" r:id="rId19"/>
    <p:sldId id="301" r:id="rId20"/>
    <p:sldId id="271" r:id="rId21"/>
    <p:sldId id="338" r:id="rId22"/>
    <p:sldId id="329" r:id="rId23"/>
    <p:sldId id="275" r:id="rId24"/>
    <p:sldId id="332" r:id="rId25"/>
    <p:sldId id="321" r:id="rId26"/>
    <p:sldId id="339" r:id="rId27"/>
    <p:sldId id="322" r:id="rId28"/>
    <p:sldId id="277" r:id="rId29"/>
    <p:sldId id="279" r:id="rId30"/>
  </p:sldIdLst>
  <p:sldSz cx="12192000" cy="6858000"/>
  <p:notesSz cx="6858000" cy="9144000"/>
  <p:defaultTex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1D7A"/>
    <a:srgbClr val="F3665D"/>
    <a:srgbClr val="F0655E"/>
    <a:srgbClr val="FBAE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535" autoAdjust="0"/>
    <p:restoredTop sz="94660"/>
  </p:normalViewPr>
  <p:slideViewPr>
    <p:cSldViewPr snapToGrid="0">
      <p:cViewPr varScale="1">
        <p:scale>
          <a:sx n="55" d="100"/>
          <a:sy n="55" d="100"/>
        </p:scale>
        <p:origin x="1080" y="48"/>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9CDD18-D6AC-CF7E-81B1-7CB2A90CFA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D22ED2-55A7-5AC6-A81A-50509CF309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E34493-1162-48B9-B4E8-CA588213806A}" type="datetimeFigureOut">
              <a:rPr lang="en-US" smtClean="0"/>
              <a:t>11/26/2025</a:t>
            </a:fld>
            <a:endParaRPr lang="en-US"/>
          </a:p>
        </p:txBody>
      </p:sp>
      <p:sp>
        <p:nvSpPr>
          <p:cNvPr id="4" name="Footer Placeholder 3">
            <a:extLst>
              <a:ext uri="{FF2B5EF4-FFF2-40B4-BE49-F238E27FC236}">
                <a16:creationId xmlns:a16="http://schemas.microsoft.com/office/drawing/2014/main" id="{19E019AE-416B-DA08-D12C-A633B33EAA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0991A5-B7B2-3488-C290-1951215644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D83552-FBF9-4DF9-9AEC-A4B45360A326}" type="slidenum">
              <a:rPr lang="en-US" smtClean="0"/>
              <a:t>‹#›</a:t>
            </a:fld>
            <a:endParaRPr lang="en-US"/>
          </a:p>
        </p:txBody>
      </p:sp>
    </p:spTree>
    <p:extLst>
      <p:ext uri="{BB962C8B-B14F-4D97-AF65-F5344CB8AC3E}">
        <p14:creationId xmlns:p14="http://schemas.microsoft.com/office/powerpoint/2010/main" val="2107281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rtl="1" eaLnBrk="1" fontAlgn="auto" hangingPunct="1">
              <a:spcBef>
                <a:spcPts val="0"/>
              </a:spcBef>
              <a:spcAft>
                <a:spcPts val="0"/>
              </a:spcAft>
              <a:defRPr sz="1200" dirty="0">
                <a:latin typeface="+mn-lt"/>
                <a:cs typeface="+mn-cs"/>
              </a:defRPr>
            </a:lvl1pPr>
          </a:lstStyle>
          <a:p>
            <a:pPr>
              <a:defRPr/>
            </a:pPr>
            <a:endParaRPr lang="he-IL"/>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rtl="1" eaLnBrk="1" fontAlgn="auto" hangingPunct="1">
              <a:spcBef>
                <a:spcPts val="0"/>
              </a:spcBef>
              <a:spcAft>
                <a:spcPts val="0"/>
              </a:spcAft>
              <a:defRPr sz="1200" smtClean="0">
                <a:latin typeface="+mn-lt"/>
                <a:cs typeface="+mn-cs"/>
              </a:defRPr>
            </a:lvl1pPr>
          </a:lstStyle>
          <a:p>
            <a:pPr>
              <a:defRPr/>
            </a:pPr>
            <a:fld id="{B3012305-7358-40E3-BD6F-18E6DF98D769}" type="datetimeFigureOut">
              <a:rPr lang="he-IL"/>
              <a:pPr>
                <a:defRPr/>
              </a:pPr>
              <a:t>ו'/כסלו/תשפ"ו</a:t>
            </a:fld>
            <a:endParaRPr lang="he-I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lvl="0"/>
            <a:endParaRPr lang="he-IL"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US" altLang="he-IL"/>
              <a:t>Click to edit Master text styles</a:t>
            </a:r>
          </a:p>
          <a:p>
            <a:pPr lvl="1"/>
            <a:r>
              <a:rPr lang="en-US" altLang="he-IL"/>
              <a:t>Second level</a:t>
            </a:r>
          </a:p>
          <a:p>
            <a:pPr lvl="2"/>
            <a:r>
              <a:rPr lang="en-US" altLang="he-IL"/>
              <a:t>Third level</a:t>
            </a:r>
          </a:p>
          <a:p>
            <a:pPr lvl="3"/>
            <a:r>
              <a:rPr lang="en-US" altLang="he-IL"/>
              <a:t>Fourth level</a:t>
            </a:r>
          </a:p>
          <a:p>
            <a:pPr lvl="4"/>
            <a:r>
              <a:rPr lang="en-US" altLang="he-IL"/>
              <a:t>Fifth level</a:t>
            </a: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rtl="1" eaLnBrk="1" fontAlgn="auto" hangingPunct="1">
              <a:spcBef>
                <a:spcPts val="0"/>
              </a:spcBef>
              <a:spcAft>
                <a:spcPts val="0"/>
              </a:spcAft>
              <a:defRPr sz="1200" dirty="0">
                <a:latin typeface="+mn-lt"/>
                <a:cs typeface="+mn-cs"/>
              </a:defRPr>
            </a:lvl1pPr>
          </a:lstStyle>
          <a:p>
            <a:pPr>
              <a:defRPr/>
            </a:pPr>
            <a:endParaRPr lang="he-IL"/>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rtl="1" eaLnBrk="1" fontAlgn="auto" hangingPunct="1">
              <a:spcBef>
                <a:spcPts val="0"/>
              </a:spcBef>
              <a:spcAft>
                <a:spcPts val="0"/>
              </a:spcAft>
              <a:defRPr sz="1200" smtClean="0">
                <a:latin typeface="+mn-lt"/>
                <a:cs typeface="+mn-cs"/>
              </a:defRPr>
            </a:lvl1pPr>
          </a:lstStyle>
          <a:p>
            <a:pPr>
              <a:defRPr/>
            </a:pPr>
            <a:fld id="{3EFA57B6-FA9F-4077-A53C-79F44096E03A}" type="slidenum">
              <a:rPr lang="he-IL"/>
              <a:pPr>
                <a:defRPr/>
              </a:pPr>
              <a:t>‹#›</a:t>
            </a:fld>
            <a:endParaRPr lang="he-IL" dirty="0"/>
          </a:p>
        </p:txBody>
      </p:sp>
    </p:spTree>
  </p:cSld>
  <p:clrMap bg1="lt1" tx1="dk1" bg2="lt2" tx2="dk2" accent1="accent1" accent2="accent2" accent3="accent3" accent4="accent4" accent5="accent5" accent6="accent6" hlink="hlink" folHlink="folHlink"/>
  <p:notesStyle>
    <a:lvl1pPr algn="r" rtl="1" fontAlgn="base">
      <a:spcBef>
        <a:spcPct val="30000"/>
      </a:spcBef>
      <a:spcAft>
        <a:spcPct val="0"/>
      </a:spcAft>
      <a:defRPr sz="1200" kern="1200">
        <a:solidFill>
          <a:schemeClr val="tx1"/>
        </a:solidFill>
        <a:latin typeface="+mn-lt"/>
        <a:ea typeface="+mn-ea"/>
        <a:cs typeface="+mn-cs"/>
      </a:defRPr>
    </a:lvl1pPr>
    <a:lvl2pPr marL="457200" algn="r" rtl="1" fontAlgn="base">
      <a:spcBef>
        <a:spcPct val="30000"/>
      </a:spcBef>
      <a:spcAft>
        <a:spcPct val="0"/>
      </a:spcAft>
      <a:defRPr sz="1200" kern="1200">
        <a:solidFill>
          <a:schemeClr val="tx1"/>
        </a:solidFill>
        <a:latin typeface="+mn-lt"/>
        <a:ea typeface="+mn-ea"/>
        <a:cs typeface="+mn-cs"/>
      </a:defRPr>
    </a:lvl2pPr>
    <a:lvl3pPr marL="914400" algn="r" rtl="1" fontAlgn="base">
      <a:spcBef>
        <a:spcPct val="30000"/>
      </a:spcBef>
      <a:spcAft>
        <a:spcPct val="0"/>
      </a:spcAft>
      <a:defRPr sz="1200" kern="1200">
        <a:solidFill>
          <a:schemeClr val="tx1"/>
        </a:solidFill>
        <a:latin typeface="+mn-lt"/>
        <a:ea typeface="+mn-ea"/>
        <a:cs typeface="+mn-cs"/>
      </a:defRPr>
    </a:lvl3pPr>
    <a:lvl4pPr marL="1371600" algn="r" rtl="1" fontAlgn="base">
      <a:spcBef>
        <a:spcPct val="30000"/>
      </a:spcBef>
      <a:spcAft>
        <a:spcPct val="0"/>
      </a:spcAft>
      <a:defRPr sz="1200" kern="1200">
        <a:solidFill>
          <a:schemeClr val="tx1"/>
        </a:solidFill>
        <a:latin typeface="+mn-lt"/>
        <a:ea typeface="+mn-ea"/>
        <a:cs typeface="+mn-cs"/>
      </a:defRPr>
    </a:lvl4pPr>
    <a:lvl5pPr marL="1828800" algn="r" rtl="1" fontAlgn="base">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המון מידע אין</a:t>
            </a:r>
            <a:r>
              <a:rPr lang="he-IL" baseline="0" dirty="0"/>
              <a:t> מקום</a:t>
            </a:r>
            <a:endParaRPr lang="he-IL" dirty="0"/>
          </a:p>
        </p:txBody>
      </p:sp>
      <p:sp>
        <p:nvSpPr>
          <p:cNvPr id="4" name="Slide Number Placeholder 3"/>
          <p:cNvSpPr>
            <a:spLocks noGrp="1"/>
          </p:cNvSpPr>
          <p:nvPr>
            <p:ph type="sldNum" sz="quarter" idx="10"/>
          </p:nvPr>
        </p:nvSpPr>
        <p:spPr/>
        <p:txBody>
          <a:bodyPr/>
          <a:lstStyle/>
          <a:p>
            <a:pPr>
              <a:defRPr/>
            </a:pPr>
            <a:fld id="{3EFA57B6-FA9F-4077-A53C-79F44096E03A}" type="slidenum">
              <a:rPr lang="he-IL" smtClean="0"/>
              <a:pPr>
                <a:defRPr/>
              </a:pPr>
              <a:t>9</a:t>
            </a:fld>
            <a:endParaRPr lang="he-IL" dirty="0"/>
          </a:p>
        </p:txBody>
      </p:sp>
    </p:spTree>
    <p:extLst>
      <p:ext uri="{BB962C8B-B14F-4D97-AF65-F5344CB8AC3E}">
        <p14:creationId xmlns:p14="http://schemas.microsoft.com/office/powerpoint/2010/main" val="1458608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6BD26992-98C8-4939-A1F4-57F616118A46}" type="slidenum">
              <a:rPr lang="he-IL" smtClean="0"/>
              <a:t>14</a:t>
            </a:fld>
            <a:endParaRPr lang="he-IL"/>
          </a:p>
        </p:txBody>
      </p:sp>
    </p:spTree>
    <p:extLst>
      <p:ext uri="{BB962C8B-B14F-4D97-AF65-F5344CB8AC3E}">
        <p14:creationId xmlns:p14="http://schemas.microsoft.com/office/powerpoint/2010/main" val="3220558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BD26992-98C8-4939-A1F4-57F616118A46}"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07357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אין</a:t>
            </a:r>
            <a:r>
              <a:rPr lang="he-IL" baseline="0" dirty="0"/>
              <a:t> סרטונם טובים</a:t>
            </a:r>
            <a:endParaRPr lang="he-IL" dirty="0"/>
          </a:p>
        </p:txBody>
      </p:sp>
      <p:sp>
        <p:nvSpPr>
          <p:cNvPr id="4" name="Slide Number Placeholder 3"/>
          <p:cNvSpPr>
            <a:spLocks noGrp="1"/>
          </p:cNvSpPr>
          <p:nvPr>
            <p:ph type="sldNum" sz="quarter" idx="10"/>
          </p:nvPr>
        </p:nvSpPr>
        <p:spPr/>
        <p:txBody>
          <a:bodyPr/>
          <a:lstStyle/>
          <a:p>
            <a:pPr>
              <a:defRPr/>
            </a:pPr>
            <a:fld id="{3EFA57B6-FA9F-4077-A53C-79F44096E03A}" type="slidenum">
              <a:rPr lang="he-IL" smtClean="0"/>
              <a:pPr>
                <a:defRPr/>
              </a:pPr>
              <a:t>18</a:t>
            </a:fld>
            <a:endParaRPr lang="he-IL" dirty="0"/>
          </a:p>
        </p:txBody>
      </p:sp>
    </p:spTree>
    <p:extLst>
      <p:ext uri="{BB962C8B-B14F-4D97-AF65-F5344CB8AC3E}">
        <p14:creationId xmlns:p14="http://schemas.microsoft.com/office/powerpoint/2010/main" val="621640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6BD26992-98C8-4939-A1F4-57F616118A46}" type="slidenum">
              <a:rPr lang="he-IL" smtClean="0"/>
              <a:t>20</a:t>
            </a:fld>
            <a:endParaRPr lang="he-IL"/>
          </a:p>
        </p:txBody>
      </p:sp>
    </p:spTree>
    <p:extLst>
      <p:ext uri="{BB962C8B-B14F-4D97-AF65-F5344CB8AC3E}">
        <p14:creationId xmlns:p14="http://schemas.microsoft.com/office/powerpoint/2010/main" val="1200492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האם להוסיף כותרת?</a:t>
            </a:r>
          </a:p>
        </p:txBody>
      </p:sp>
      <p:sp>
        <p:nvSpPr>
          <p:cNvPr id="4" name="Slide Number Placeholder 3"/>
          <p:cNvSpPr>
            <a:spLocks noGrp="1"/>
          </p:cNvSpPr>
          <p:nvPr>
            <p:ph type="sldNum" sz="quarter" idx="10"/>
          </p:nvPr>
        </p:nvSpPr>
        <p:spPr/>
        <p:txBody>
          <a:bodyPr/>
          <a:lstStyle/>
          <a:p>
            <a:pPr>
              <a:defRPr/>
            </a:pPr>
            <a:fld id="{3EFA57B6-FA9F-4077-A53C-79F44096E03A}" type="slidenum">
              <a:rPr lang="he-IL" smtClean="0"/>
              <a:pPr>
                <a:defRPr/>
              </a:pPr>
              <a:t>22</a:t>
            </a:fld>
            <a:endParaRPr lang="he-IL" dirty="0"/>
          </a:p>
        </p:txBody>
      </p:sp>
    </p:spTree>
    <p:extLst>
      <p:ext uri="{BB962C8B-B14F-4D97-AF65-F5344CB8AC3E}">
        <p14:creationId xmlns:p14="http://schemas.microsoft.com/office/powerpoint/2010/main" val="210107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אין סרטון טוב</a:t>
            </a:r>
          </a:p>
          <a:p>
            <a:r>
              <a:rPr lang="he-IL" dirty="0"/>
              <a:t>אז תרגמתי לעברית</a:t>
            </a:r>
          </a:p>
        </p:txBody>
      </p:sp>
      <p:sp>
        <p:nvSpPr>
          <p:cNvPr id="4" name="מציין מיקום של מספר שקופית 3"/>
          <p:cNvSpPr>
            <a:spLocks noGrp="1"/>
          </p:cNvSpPr>
          <p:nvPr>
            <p:ph type="sldNum" sz="quarter" idx="10"/>
          </p:nvPr>
        </p:nvSpPr>
        <p:spPr/>
        <p:txBody>
          <a:bodyPr/>
          <a:lstStyle/>
          <a:p>
            <a:fld id="{6BD26992-98C8-4939-A1F4-57F616118A46}" type="slidenum">
              <a:rPr lang="he-IL" smtClean="0"/>
              <a:t>23</a:t>
            </a:fld>
            <a:endParaRPr lang="he-IL"/>
          </a:p>
        </p:txBody>
      </p:sp>
    </p:spTree>
    <p:extLst>
      <p:ext uri="{BB962C8B-B14F-4D97-AF65-F5344CB8AC3E}">
        <p14:creationId xmlns:p14="http://schemas.microsoft.com/office/powerpoint/2010/main" val="1198760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הוספתי סיפור </a:t>
            </a:r>
            <a:r>
              <a:rPr lang="he-IL" dirty="0" err="1"/>
              <a:t>בעבריתב</a:t>
            </a:r>
            <a:r>
              <a:rPr lang="he-IL" dirty="0"/>
              <a:t> מקום הסרטון</a:t>
            </a:r>
          </a:p>
        </p:txBody>
      </p:sp>
      <p:sp>
        <p:nvSpPr>
          <p:cNvPr id="4" name="Slide Number Placeholder 3"/>
          <p:cNvSpPr>
            <a:spLocks noGrp="1"/>
          </p:cNvSpPr>
          <p:nvPr>
            <p:ph type="sldNum" sz="quarter" idx="10"/>
          </p:nvPr>
        </p:nvSpPr>
        <p:spPr/>
        <p:txBody>
          <a:bodyPr/>
          <a:lstStyle/>
          <a:p>
            <a:pPr>
              <a:defRPr/>
            </a:pPr>
            <a:fld id="{3EFA57B6-FA9F-4077-A53C-79F44096E03A}" type="slidenum">
              <a:rPr lang="he-IL" smtClean="0"/>
              <a:pPr>
                <a:defRPr/>
              </a:pPr>
              <a:t>25</a:t>
            </a:fld>
            <a:endParaRPr lang="he-IL" dirty="0"/>
          </a:p>
        </p:txBody>
      </p:sp>
    </p:spTree>
    <p:extLst>
      <p:ext uri="{BB962C8B-B14F-4D97-AF65-F5344CB8AC3E}">
        <p14:creationId xmlns:p14="http://schemas.microsoft.com/office/powerpoint/2010/main" val="2083733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6BD26992-98C8-4939-A1F4-57F616118A46}" type="slidenum">
              <a:rPr lang="he-IL" smtClean="0"/>
              <a:t>26</a:t>
            </a:fld>
            <a:endParaRPr lang="he-IL"/>
          </a:p>
        </p:txBody>
      </p:sp>
    </p:spTree>
    <p:extLst>
      <p:ext uri="{BB962C8B-B14F-4D97-AF65-F5344CB8AC3E}">
        <p14:creationId xmlns:p14="http://schemas.microsoft.com/office/powerpoint/2010/main" val="398608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8A36C111-8788-EA3C-65CC-611A117EFB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68475"/>
            <a:ext cx="12192000" cy="862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rtl="0">
              <a:defRPr sz="6000"/>
            </a:lvl1pPr>
          </a:lstStyle>
          <a:p>
            <a:r>
              <a:rPr lang="en-US" dirty="0"/>
              <a:t>Click to edit Master title style</a:t>
            </a:r>
            <a:endParaRPr lang="he-IL" dirty="0"/>
          </a:p>
        </p:txBody>
      </p:sp>
      <p:sp>
        <p:nvSpPr>
          <p:cNvPr id="3" name="Subtitle 2"/>
          <p:cNvSpPr>
            <a:spLocks noGrp="1"/>
          </p:cNvSpPr>
          <p:nvPr>
            <p:ph type="subTitle" idx="1"/>
          </p:nvPr>
        </p:nvSpPr>
        <p:spPr>
          <a:xfrm>
            <a:off x="1524000" y="3602038"/>
            <a:ext cx="9144000" cy="1655762"/>
          </a:xfrm>
        </p:spPr>
        <p:txBody>
          <a:bodyPr/>
          <a:lstStyle>
            <a:lvl1pPr marL="0" indent="0" algn="ctr" rtl="0">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he-IL" dirty="0"/>
          </a:p>
        </p:txBody>
      </p:sp>
      <p:sp>
        <p:nvSpPr>
          <p:cNvPr id="4" name="Date Placeholder 3"/>
          <p:cNvSpPr>
            <a:spLocks noGrp="1"/>
          </p:cNvSpPr>
          <p:nvPr>
            <p:ph type="dt" sz="half" idx="10"/>
          </p:nvPr>
        </p:nvSpPr>
        <p:spPr/>
        <p:txBody>
          <a:bodyPr/>
          <a:lstStyle>
            <a:lvl1pPr>
              <a:defRPr/>
            </a:lvl1pPr>
          </a:lstStyle>
          <a:p>
            <a:pPr>
              <a:defRPr/>
            </a:pPr>
            <a:fld id="{82B1CE0A-5A5D-406B-8583-15A5AB48E581}" type="datetimeFigureOut">
              <a:rPr lang="he-IL"/>
              <a:pPr>
                <a:defRPr/>
              </a:pPr>
              <a:t>ו'/כסלו/תשפ"ו</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defRPr/>
            </a:lvl1pPr>
          </a:lstStyle>
          <a:p>
            <a:pPr>
              <a:defRPr/>
            </a:pPr>
            <a:fld id="{F2548002-CF54-400F-BCE5-98EC8E9CBE50}" type="slidenum">
              <a:rPr lang="he-IL"/>
              <a:pPr>
                <a:defRPr/>
              </a:pPr>
              <a:t>‹#›</a:t>
            </a:fld>
            <a:endParaRPr lang="he-IL" dirty="0"/>
          </a:p>
        </p:txBody>
      </p:sp>
    </p:spTree>
    <p:extLst>
      <p:ext uri="{BB962C8B-B14F-4D97-AF65-F5344CB8AC3E}">
        <p14:creationId xmlns:p14="http://schemas.microsoft.com/office/powerpoint/2010/main" val="17684400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23A83CD0-D3C2-4FA9-B6BC-70F9F7A59C54}" type="datetimeFigureOut">
              <a:rPr lang="he-IL"/>
              <a:pPr>
                <a:defRPr/>
              </a:pPr>
              <a:t>ו'/כסלו/תשפ"ו</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defRPr/>
            </a:lvl1pPr>
          </a:lstStyle>
          <a:p>
            <a:pPr>
              <a:defRPr/>
            </a:pPr>
            <a:fld id="{2C9C26CD-1610-42A0-9D14-FE6EA1355506}" type="slidenum">
              <a:rPr lang="he-IL"/>
              <a:pPr>
                <a:defRPr/>
              </a:pPr>
              <a:t>‹#›</a:t>
            </a:fld>
            <a:endParaRPr lang="he-IL" dirty="0"/>
          </a:p>
        </p:txBody>
      </p:sp>
    </p:spTree>
    <p:extLst>
      <p:ext uri="{BB962C8B-B14F-4D97-AF65-F5344CB8AC3E}">
        <p14:creationId xmlns:p14="http://schemas.microsoft.com/office/powerpoint/2010/main" val="55880939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32DC72F2-4C6D-4E58-BA5D-16BD1FA4B8E7}" type="datetimeFigureOut">
              <a:rPr lang="he-IL"/>
              <a:pPr>
                <a:defRPr/>
              </a:pPr>
              <a:t>ו'/כסלו/תשפ"ו</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defRPr/>
            </a:lvl1pPr>
          </a:lstStyle>
          <a:p>
            <a:pPr>
              <a:defRPr/>
            </a:pPr>
            <a:fld id="{B7ABD620-5DED-46C9-A344-BF0EB0493067}" type="slidenum">
              <a:rPr lang="he-IL"/>
              <a:pPr>
                <a:defRPr/>
              </a:pPr>
              <a:t>‹#›</a:t>
            </a:fld>
            <a:endParaRPr lang="he-IL" dirty="0"/>
          </a:p>
        </p:txBody>
      </p:sp>
    </p:spTree>
    <p:extLst>
      <p:ext uri="{BB962C8B-B14F-4D97-AF65-F5344CB8AC3E}">
        <p14:creationId xmlns:p14="http://schemas.microsoft.com/office/powerpoint/2010/main" val="7237759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a:defRPr/>
            </a:lvl1pPr>
          </a:lstStyle>
          <a:p>
            <a:r>
              <a:rPr lang="en-US"/>
              <a:t>Click to edit Master title style</a:t>
            </a:r>
            <a:endParaRPr lang="he-IL"/>
          </a:p>
        </p:txBody>
      </p:sp>
      <p:sp>
        <p:nvSpPr>
          <p:cNvPr id="3" name="Content Placeholder 2"/>
          <p:cNvSpPr>
            <a:spLocks noGrp="1"/>
          </p:cNvSpPr>
          <p:nvPr>
            <p:ph idx="1"/>
          </p:nvPr>
        </p:nvSpPr>
        <p:spPr/>
        <p:txBody>
          <a:bodyPr/>
          <a:lstStyle>
            <a:lvl1pPr algn="l" rtl="0">
              <a:defRPr/>
            </a:lvl1pPr>
            <a:lvl2pPr algn="l" rtl="0">
              <a:defRPr/>
            </a:lvl2pPr>
            <a:lvl3pPr algn="l" rtl="0">
              <a:defRPr/>
            </a:lvl3pPr>
            <a:lvl4pPr algn="l" rtl="0">
              <a:defRPr/>
            </a:lvl4pPr>
            <a:lvl5pPr algn="l" rtl="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
        <p:nvSpPr>
          <p:cNvPr id="4" name="Date Placeholder 3"/>
          <p:cNvSpPr>
            <a:spLocks noGrp="1"/>
          </p:cNvSpPr>
          <p:nvPr>
            <p:ph type="dt" sz="half" idx="10"/>
          </p:nvPr>
        </p:nvSpPr>
        <p:spPr/>
        <p:txBody>
          <a:bodyPr/>
          <a:lstStyle>
            <a:lvl1pPr>
              <a:defRPr/>
            </a:lvl1pPr>
          </a:lstStyle>
          <a:p>
            <a:pPr>
              <a:defRPr/>
            </a:pPr>
            <a:fld id="{CF28C426-23D3-4450-80CC-22AAEBAAB1E1}" type="datetimeFigureOut">
              <a:rPr lang="he-IL"/>
              <a:pPr>
                <a:defRPr/>
              </a:pPr>
              <a:t>ו'/כסלו/תשפ"ו</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defRPr/>
            </a:lvl1pPr>
          </a:lstStyle>
          <a:p>
            <a:pPr>
              <a:defRPr/>
            </a:pPr>
            <a:fld id="{94370A76-8A70-47E6-AECB-2E690447E135}" type="slidenum">
              <a:rPr lang="he-IL"/>
              <a:pPr>
                <a:defRPr/>
              </a:pPr>
              <a:t>‹#›</a:t>
            </a:fld>
            <a:endParaRPr lang="he-IL" dirty="0"/>
          </a:p>
        </p:txBody>
      </p:sp>
    </p:spTree>
    <p:extLst>
      <p:ext uri="{BB962C8B-B14F-4D97-AF65-F5344CB8AC3E}">
        <p14:creationId xmlns:p14="http://schemas.microsoft.com/office/powerpoint/2010/main" val="149514862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l" rtl="0">
              <a:defRPr sz="6000"/>
            </a:lvl1pPr>
          </a:lstStyle>
          <a:p>
            <a:r>
              <a:rPr lang="en-US" dirty="0"/>
              <a:t>Click to edit Master title style</a:t>
            </a:r>
            <a:endParaRPr lang="he-IL" dirty="0"/>
          </a:p>
        </p:txBody>
      </p:sp>
      <p:sp>
        <p:nvSpPr>
          <p:cNvPr id="3" name="Text Placeholder 2"/>
          <p:cNvSpPr>
            <a:spLocks noGrp="1"/>
          </p:cNvSpPr>
          <p:nvPr>
            <p:ph type="body" idx="1"/>
          </p:nvPr>
        </p:nvSpPr>
        <p:spPr>
          <a:xfrm>
            <a:off x="831850" y="4589463"/>
            <a:ext cx="10515600" cy="1500187"/>
          </a:xfrm>
        </p:spPr>
        <p:txBody>
          <a:bodyPr/>
          <a:lstStyle>
            <a:lvl1pPr marL="0" indent="0" algn="l" rtl="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3D8D37E-FE7A-43A1-9C8C-50A23CF65CD4}" type="datetimeFigureOut">
              <a:rPr lang="he-IL"/>
              <a:pPr>
                <a:defRPr/>
              </a:pPr>
              <a:t>ו'/כסלו/תשפ"ו</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defRPr/>
            </a:lvl1pPr>
          </a:lstStyle>
          <a:p>
            <a:pPr>
              <a:defRPr/>
            </a:pPr>
            <a:fld id="{554EA3BC-AD21-4471-9D0E-FAF11D1C7BAD}" type="slidenum">
              <a:rPr lang="he-IL"/>
              <a:pPr>
                <a:defRPr/>
              </a:pPr>
              <a:t>‹#›</a:t>
            </a:fld>
            <a:endParaRPr lang="he-IL" dirty="0"/>
          </a:p>
        </p:txBody>
      </p:sp>
    </p:spTree>
    <p:extLst>
      <p:ext uri="{BB962C8B-B14F-4D97-AF65-F5344CB8AC3E}">
        <p14:creationId xmlns:p14="http://schemas.microsoft.com/office/powerpoint/2010/main" val="181901611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a:defRPr/>
            </a:lvl1pPr>
          </a:lstStyle>
          <a:p>
            <a:r>
              <a:rPr lang="en-US" dirty="0"/>
              <a:t>Click to edit Master title style</a:t>
            </a:r>
            <a:endParaRPr lang="he-IL" dirty="0"/>
          </a:p>
        </p:txBody>
      </p:sp>
      <p:sp>
        <p:nvSpPr>
          <p:cNvPr id="3" name="Content Placeholder 2"/>
          <p:cNvSpPr>
            <a:spLocks noGrp="1"/>
          </p:cNvSpPr>
          <p:nvPr>
            <p:ph sz="half" idx="1"/>
          </p:nvPr>
        </p:nvSpPr>
        <p:spPr>
          <a:xfrm>
            <a:off x="838200" y="1825625"/>
            <a:ext cx="5181600" cy="4351338"/>
          </a:xfrm>
        </p:spPr>
        <p:txBody>
          <a:bodyPr/>
          <a:lstStyle>
            <a:lvl1pPr algn="l" rtl="0">
              <a:defRPr/>
            </a:lvl1pPr>
            <a:lvl2pPr algn="l" rtl="0">
              <a:defRPr/>
            </a:lvl2pPr>
            <a:lvl3pPr algn="l" rtl="0">
              <a:defRPr/>
            </a:lvl3pPr>
            <a:lvl4pPr algn="l" rtl="0">
              <a:defRPr/>
            </a:lvl4pPr>
            <a:lvl5pPr algn="l"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6172200" y="1825625"/>
            <a:ext cx="5181600" cy="4351338"/>
          </a:xfrm>
        </p:spPr>
        <p:txBody>
          <a:bodyPr/>
          <a:lstStyle>
            <a:lvl1pPr algn="l" rtl="0">
              <a:defRPr/>
            </a:lvl1pPr>
            <a:lvl2pPr algn="l" rtl="0">
              <a:defRPr/>
            </a:lvl2pPr>
            <a:lvl3pPr algn="l" rtl="0">
              <a:defRPr/>
            </a:lvl3pPr>
            <a:lvl4pPr algn="l" rtl="0">
              <a:defRPr/>
            </a:lvl4pPr>
            <a:lvl5pPr algn="l"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3"/>
          <p:cNvSpPr>
            <a:spLocks noGrp="1"/>
          </p:cNvSpPr>
          <p:nvPr>
            <p:ph type="dt" sz="half" idx="10"/>
          </p:nvPr>
        </p:nvSpPr>
        <p:spPr/>
        <p:txBody>
          <a:bodyPr/>
          <a:lstStyle>
            <a:lvl1pPr>
              <a:defRPr/>
            </a:lvl1pPr>
          </a:lstStyle>
          <a:p>
            <a:pPr>
              <a:defRPr/>
            </a:pPr>
            <a:fld id="{4E88B20B-96F0-4771-8397-9D11746496A4}" type="datetimeFigureOut">
              <a:rPr lang="he-IL"/>
              <a:pPr>
                <a:defRPr/>
              </a:pPr>
              <a:t>ו'/כסלו/תשפ"ו</a:t>
            </a:fld>
            <a:endParaRPr lang="he-IL" dirty="0"/>
          </a:p>
        </p:txBody>
      </p:sp>
      <p:sp>
        <p:nvSpPr>
          <p:cNvPr id="6" name="Footer Placeholder 4"/>
          <p:cNvSpPr>
            <a:spLocks noGrp="1"/>
          </p:cNvSpPr>
          <p:nvPr>
            <p:ph type="ftr" sz="quarter" idx="11"/>
          </p:nvPr>
        </p:nvSpPr>
        <p:spPr/>
        <p:txBody>
          <a:bodyPr/>
          <a:lstStyle>
            <a:lvl1pPr>
              <a:defRPr/>
            </a:lvl1pPr>
          </a:lstStyle>
          <a:p>
            <a:pPr>
              <a:defRPr/>
            </a:pPr>
            <a:endParaRPr lang="he-IL"/>
          </a:p>
        </p:txBody>
      </p:sp>
      <p:sp>
        <p:nvSpPr>
          <p:cNvPr id="7" name="Slide Number Placeholder 5"/>
          <p:cNvSpPr>
            <a:spLocks noGrp="1"/>
          </p:cNvSpPr>
          <p:nvPr>
            <p:ph type="sldNum" sz="quarter" idx="12"/>
          </p:nvPr>
        </p:nvSpPr>
        <p:spPr/>
        <p:txBody>
          <a:bodyPr/>
          <a:lstStyle>
            <a:lvl1pPr>
              <a:defRPr/>
            </a:lvl1pPr>
          </a:lstStyle>
          <a:p>
            <a:pPr>
              <a:defRPr/>
            </a:pPr>
            <a:fld id="{4DFC31E7-BD3D-4803-9B50-B3C55A2993CD}" type="slidenum">
              <a:rPr lang="he-IL"/>
              <a:pPr>
                <a:defRPr/>
              </a:pPr>
              <a:t>‹#›</a:t>
            </a:fld>
            <a:endParaRPr lang="he-IL" dirty="0"/>
          </a:p>
        </p:txBody>
      </p:sp>
    </p:spTree>
    <p:extLst>
      <p:ext uri="{BB962C8B-B14F-4D97-AF65-F5344CB8AC3E}">
        <p14:creationId xmlns:p14="http://schemas.microsoft.com/office/powerpoint/2010/main" val="79708040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lgn="l" rtl="0">
              <a:defRPr/>
            </a:lvl1pPr>
          </a:lstStyle>
          <a:p>
            <a:r>
              <a:rPr lang="en-US" dirty="0"/>
              <a:t>Click to edit Master title style</a:t>
            </a:r>
            <a:endParaRPr lang="he-IL"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lgn="l" rtl="0">
              <a:defRPr/>
            </a:lvl1pPr>
            <a:lvl2pPr algn="l" rtl="0">
              <a:defRPr/>
            </a:lvl2pPr>
            <a:lvl3pPr algn="l" rtl="0">
              <a:defRPr/>
            </a:lvl3pPr>
            <a:lvl4pPr algn="l" rtl="0">
              <a:defRPr/>
            </a:lvl4pPr>
            <a:lvl5pPr algn="l"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lgn="l" rtl="0">
              <a:defRPr/>
            </a:lvl1pPr>
            <a:lvl2pPr algn="l" rtl="0">
              <a:defRPr/>
            </a:lvl2pPr>
            <a:lvl3pPr algn="l" rtl="0">
              <a:defRPr/>
            </a:lvl3pPr>
            <a:lvl4pPr algn="l" rtl="0">
              <a:defRPr/>
            </a:lvl4pPr>
            <a:lvl5pPr algn="l"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3"/>
          <p:cNvSpPr>
            <a:spLocks noGrp="1"/>
          </p:cNvSpPr>
          <p:nvPr>
            <p:ph type="dt" sz="half" idx="10"/>
          </p:nvPr>
        </p:nvSpPr>
        <p:spPr/>
        <p:txBody>
          <a:bodyPr/>
          <a:lstStyle>
            <a:lvl1pPr>
              <a:defRPr/>
            </a:lvl1pPr>
          </a:lstStyle>
          <a:p>
            <a:pPr>
              <a:defRPr/>
            </a:pPr>
            <a:fld id="{3322A618-FECD-48E5-9F5C-7AB9C2021ECD}" type="datetimeFigureOut">
              <a:rPr lang="he-IL"/>
              <a:pPr>
                <a:defRPr/>
              </a:pPr>
              <a:t>ו'/כסלו/תשפ"ו</a:t>
            </a:fld>
            <a:endParaRPr lang="he-IL" dirty="0"/>
          </a:p>
        </p:txBody>
      </p:sp>
      <p:sp>
        <p:nvSpPr>
          <p:cNvPr id="8" name="Footer Placeholder 4"/>
          <p:cNvSpPr>
            <a:spLocks noGrp="1"/>
          </p:cNvSpPr>
          <p:nvPr>
            <p:ph type="ftr" sz="quarter" idx="11"/>
          </p:nvPr>
        </p:nvSpPr>
        <p:spPr/>
        <p:txBody>
          <a:bodyPr/>
          <a:lstStyle>
            <a:lvl1pPr>
              <a:defRPr/>
            </a:lvl1pPr>
          </a:lstStyle>
          <a:p>
            <a:pPr>
              <a:defRPr/>
            </a:pPr>
            <a:endParaRPr lang="he-IL"/>
          </a:p>
        </p:txBody>
      </p:sp>
      <p:sp>
        <p:nvSpPr>
          <p:cNvPr id="9" name="Slide Number Placeholder 5"/>
          <p:cNvSpPr>
            <a:spLocks noGrp="1"/>
          </p:cNvSpPr>
          <p:nvPr>
            <p:ph type="sldNum" sz="quarter" idx="12"/>
          </p:nvPr>
        </p:nvSpPr>
        <p:spPr/>
        <p:txBody>
          <a:bodyPr/>
          <a:lstStyle>
            <a:lvl1pPr>
              <a:defRPr/>
            </a:lvl1pPr>
          </a:lstStyle>
          <a:p>
            <a:pPr>
              <a:defRPr/>
            </a:pPr>
            <a:fld id="{FFBE7BAF-0B3A-4CB4-9AEF-D2696142E386}" type="slidenum">
              <a:rPr lang="he-IL"/>
              <a:pPr>
                <a:defRPr/>
              </a:pPr>
              <a:t>‹#›</a:t>
            </a:fld>
            <a:endParaRPr lang="he-IL" dirty="0"/>
          </a:p>
        </p:txBody>
      </p:sp>
    </p:spTree>
    <p:extLst>
      <p:ext uri="{BB962C8B-B14F-4D97-AF65-F5344CB8AC3E}">
        <p14:creationId xmlns:p14="http://schemas.microsoft.com/office/powerpoint/2010/main" val="93766083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a:defRPr/>
            </a:lvl1pPr>
          </a:lstStyle>
          <a:p>
            <a:r>
              <a:rPr lang="en-US" dirty="0"/>
              <a:t>Click to edit Master title style</a:t>
            </a:r>
            <a:endParaRPr lang="he-IL" dirty="0"/>
          </a:p>
        </p:txBody>
      </p:sp>
      <p:sp>
        <p:nvSpPr>
          <p:cNvPr id="3" name="Date Placeholder 3"/>
          <p:cNvSpPr>
            <a:spLocks noGrp="1"/>
          </p:cNvSpPr>
          <p:nvPr>
            <p:ph type="dt" sz="half" idx="10"/>
          </p:nvPr>
        </p:nvSpPr>
        <p:spPr/>
        <p:txBody>
          <a:bodyPr/>
          <a:lstStyle>
            <a:lvl1pPr>
              <a:defRPr/>
            </a:lvl1pPr>
          </a:lstStyle>
          <a:p>
            <a:pPr>
              <a:defRPr/>
            </a:pPr>
            <a:fld id="{3A602141-96F7-4FC7-90D7-912D307B5AF5}" type="datetimeFigureOut">
              <a:rPr lang="he-IL"/>
              <a:pPr>
                <a:defRPr/>
              </a:pPr>
              <a:t>ו'/כסלו/תשפ"ו</a:t>
            </a:fld>
            <a:endParaRPr lang="he-IL" dirty="0"/>
          </a:p>
        </p:txBody>
      </p:sp>
      <p:sp>
        <p:nvSpPr>
          <p:cNvPr id="4" name="Footer Placeholder 4"/>
          <p:cNvSpPr>
            <a:spLocks noGrp="1"/>
          </p:cNvSpPr>
          <p:nvPr>
            <p:ph type="ftr" sz="quarter" idx="11"/>
          </p:nvPr>
        </p:nvSpPr>
        <p:spPr/>
        <p:txBody>
          <a:bodyPr/>
          <a:lstStyle>
            <a:lvl1pPr>
              <a:defRPr/>
            </a:lvl1pPr>
          </a:lstStyle>
          <a:p>
            <a:pPr>
              <a:defRPr/>
            </a:pPr>
            <a:endParaRPr lang="he-IL"/>
          </a:p>
        </p:txBody>
      </p:sp>
      <p:sp>
        <p:nvSpPr>
          <p:cNvPr id="5" name="Slide Number Placeholder 5"/>
          <p:cNvSpPr>
            <a:spLocks noGrp="1"/>
          </p:cNvSpPr>
          <p:nvPr>
            <p:ph type="sldNum" sz="quarter" idx="12"/>
          </p:nvPr>
        </p:nvSpPr>
        <p:spPr/>
        <p:txBody>
          <a:bodyPr/>
          <a:lstStyle>
            <a:lvl1pPr>
              <a:defRPr/>
            </a:lvl1pPr>
          </a:lstStyle>
          <a:p>
            <a:pPr>
              <a:defRPr/>
            </a:pPr>
            <a:fld id="{B9444484-7456-4A95-BE17-62EBB9AB7C8B}" type="slidenum">
              <a:rPr lang="he-IL"/>
              <a:pPr>
                <a:defRPr/>
              </a:pPr>
              <a:t>‹#›</a:t>
            </a:fld>
            <a:endParaRPr lang="he-IL" dirty="0"/>
          </a:p>
        </p:txBody>
      </p:sp>
    </p:spTree>
    <p:extLst>
      <p:ext uri="{BB962C8B-B14F-4D97-AF65-F5344CB8AC3E}">
        <p14:creationId xmlns:p14="http://schemas.microsoft.com/office/powerpoint/2010/main" val="342284931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CA4A54-5DB4-4696-8C30-694DC5424453}" type="datetimeFigureOut">
              <a:rPr lang="he-IL"/>
              <a:pPr>
                <a:defRPr/>
              </a:pPr>
              <a:t>ו'/כסלו/תשפ"ו</a:t>
            </a:fld>
            <a:endParaRPr lang="he-IL" dirty="0"/>
          </a:p>
        </p:txBody>
      </p:sp>
      <p:sp>
        <p:nvSpPr>
          <p:cNvPr id="3" name="Footer Placeholder 4"/>
          <p:cNvSpPr>
            <a:spLocks noGrp="1"/>
          </p:cNvSpPr>
          <p:nvPr>
            <p:ph type="ftr" sz="quarter" idx="11"/>
          </p:nvPr>
        </p:nvSpPr>
        <p:spPr/>
        <p:txBody>
          <a:bodyPr/>
          <a:lstStyle>
            <a:lvl1pPr>
              <a:defRPr/>
            </a:lvl1pPr>
          </a:lstStyle>
          <a:p>
            <a:pPr>
              <a:defRPr/>
            </a:pPr>
            <a:endParaRPr lang="he-IL"/>
          </a:p>
        </p:txBody>
      </p:sp>
      <p:sp>
        <p:nvSpPr>
          <p:cNvPr id="4" name="Slide Number Placeholder 5"/>
          <p:cNvSpPr>
            <a:spLocks noGrp="1"/>
          </p:cNvSpPr>
          <p:nvPr>
            <p:ph type="sldNum" sz="quarter" idx="12"/>
          </p:nvPr>
        </p:nvSpPr>
        <p:spPr/>
        <p:txBody>
          <a:bodyPr/>
          <a:lstStyle>
            <a:lvl1pPr>
              <a:defRPr/>
            </a:lvl1pPr>
          </a:lstStyle>
          <a:p>
            <a:pPr>
              <a:defRPr/>
            </a:pPr>
            <a:fld id="{32CF265F-0B86-4721-9E46-C99EF85C2B68}" type="slidenum">
              <a:rPr lang="he-IL"/>
              <a:pPr>
                <a:defRPr/>
              </a:pPr>
              <a:t>‹#›</a:t>
            </a:fld>
            <a:endParaRPr lang="he-IL" dirty="0"/>
          </a:p>
        </p:txBody>
      </p:sp>
    </p:spTree>
    <p:extLst>
      <p:ext uri="{BB962C8B-B14F-4D97-AF65-F5344CB8AC3E}">
        <p14:creationId xmlns:p14="http://schemas.microsoft.com/office/powerpoint/2010/main" val="55864477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l" rtl="0">
              <a:defRPr sz="3200"/>
            </a:lvl1pPr>
          </a:lstStyle>
          <a:p>
            <a:r>
              <a:rPr lang="en-US"/>
              <a:t>Click to edit Master title style</a:t>
            </a:r>
            <a:endParaRPr lang="he-IL"/>
          </a:p>
        </p:txBody>
      </p:sp>
      <p:sp>
        <p:nvSpPr>
          <p:cNvPr id="3" name="Content Placeholder 2"/>
          <p:cNvSpPr>
            <a:spLocks noGrp="1"/>
          </p:cNvSpPr>
          <p:nvPr>
            <p:ph idx="1"/>
          </p:nvPr>
        </p:nvSpPr>
        <p:spPr>
          <a:xfrm>
            <a:off x="5183188" y="987425"/>
            <a:ext cx="6172200" cy="4873625"/>
          </a:xfrm>
        </p:spPr>
        <p:txBody>
          <a:bodyPr/>
          <a:lstStyle>
            <a:lvl1pPr algn="l" rtl="0">
              <a:defRPr sz="3200"/>
            </a:lvl1pPr>
            <a:lvl2pPr algn="l" rtl="0">
              <a:defRPr sz="2800"/>
            </a:lvl2pPr>
            <a:lvl3pPr algn="l" rtl="0">
              <a:defRPr sz="2400"/>
            </a:lvl3pPr>
            <a:lvl4pPr algn="l" rtl="0">
              <a:defRPr sz="2000"/>
            </a:lvl4pPr>
            <a:lvl5pPr algn="l" rtl="0">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
        <p:nvSpPr>
          <p:cNvPr id="4" name="Text Placeholder 3"/>
          <p:cNvSpPr>
            <a:spLocks noGrp="1"/>
          </p:cNvSpPr>
          <p:nvPr>
            <p:ph type="body" sz="half" idx="2"/>
          </p:nvPr>
        </p:nvSpPr>
        <p:spPr>
          <a:xfrm>
            <a:off x="839788" y="2057400"/>
            <a:ext cx="3932237" cy="3811588"/>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F09F86-1F27-40B5-A58D-125DF094D4A6}" type="datetimeFigureOut">
              <a:rPr lang="he-IL"/>
              <a:pPr>
                <a:defRPr/>
              </a:pPr>
              <a:t>ו'/כסלו/תשפ"ו</a:t>
            </a:fld>
            <a:endParaRPr lang="he-IL" dirty="0"/>
          </a:p>
        </p:txBody>
      </p:sp>
      <p:sp>
        <p:nvSpPr>
          <p:cNvPr id="6" name="Footer Placeholder 4"/>
          <p:cNvSpPr>
            <a:spLocks noGrp="1"/>
          </p:cNvSpPr>
          <p:nvPr>
            <p:ph type="ftr" sz="quarter" idx="11"/>
          </p:nvPr>
        </p:nvSpPr>
        <p:spPr/>
        <p:txBody>
          <a:bodyPr/>
          <a:lstStyle>
            <a:lvl1pPr>
              <a:defRPr/>
            </a:lvl1pPr>
          </a:lstStyle>
          <a:p>
            <a:pPr>
              <a:defRPr/>
            </a:pPr>
            <a:endParaRPr lang="he-IL"/>
          </a:p>
        </p:txBody>
      </p:sp>
      <p:sp>
        <p:nvSpPr>
          <p:cNvPr id="7" name="Slide Number Placeholder 5"/>
          <p:cNvSpPr>
            <a:spLocks noGrp="1"/>
          </p:cNvSpPr>
          <p:nvPr>
            <p:ph type="sldNum" sz="quarter" idx="12"/>
          </p:nvPr>
        </p:nvSpPr>
        <p:spPr/>
        <p:txBody>
          <a:bodyPr/>
          <a:lstStyle>
            <a:lvl1pPr>
              <a:defRPr/>
            </a:lvl1pPr>
          </a:lstStyle>
          <a:p>
            <a:pPr>
              <a:defRPr/>
            </a:pPr>
            <a:fld id="{E095ABA0-0710-42AF-BD84-43615F57B2D4}" type="slidenum">
              <a:rPr lang="he-IL"/>
              <a:pPr>
                <a:defRPr/>
              </a:pPr>
              <a:t>‹#›</a:t>
            </a:fld>
            <a:endParaRPr lang="he-IL" dirty="0"/>
          </a:p>
        </p:txBody>
      </p:sp>
    </p:spTree>
    <p:extLst>
      <p:ext uri="{BB962C8B-B14F-4D97-AF65-F5344CB8AC3E}">
        <p14:creationId xmlns:p14="http://schemas.microsoft.com/office/powerpoint/2010/main" val="380253998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l" rtl="0">
              <a:defRPr sz="3200"/>
            </a:lvl1pPr>
          </a:lstStyle>
          <a:p>
            <a:r>
              <a:rPr lang="en-US"/>
              <a:t>Click to edit Master title style</a:t>
            </a:r>
            <a:endParaRPr lang="he-IL"/>
          </a:p>
        </p:txBody>
      </p:sp>
      <p:sp>
        <p:nvSpPr>
          <p:cNvPr id="3" name="Picture Placeholder 2"/>
          <p:cNvSpPr>
            <a:spLocks noGrp="1"/>
          </p:cNvSpPr>
          <p:nvPr>
            <p:ph type="pic" idx="1"/>
          </p:nvPr>
        </p:nvSpPr>
        <p:spPr>
          <a:xfrm>
            <a:off x="5183188" y="987425"/>
            <a:ext cx="6172200" cy="4873625"/>
          </a:xfrm>
        </p:spPr>
        <p:txBody>
          <a:bodyPr rtlCol="1">
            <a:normAutofit/>
          </a:bodyPr>
          <a:lstStyle>
            <a:lvl1pPr marL="0" indent="0" algn="l" rtl="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dirty="0"/>
          </a:p>
        </p:txBody>
      </p:sp>
      <p:sp>
        <p:nvSpPr>
          <p:cNvPr id="4" name="Text Placeholder 3"/>
          <p:cNvSpPr>
            <a:spLocks noGrp="1"/>
          </p:cNvSpPr>
          <p:nvPr>
            <p:ph type="body" sz="half" idx="2"/>
          </p:nvPr>
        </p:nvSpPr>
        <p:spPr>
          <a:xfrm>
            <a:off x="839788" y="2057400"/>
            <a:ext cx="3932237" cy="3811588"/>
          </a:xfrm>
        </p:spPr>
        <p:txBody>
          <a:bodyPr/>
          <a:lstStyle>
            <a:lvl1pPr marL="0" indent="0" algn="l"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4CFF5A-A94D-4416-9AC6-250B961F4F35}" type="datetimeFigureOut">
              <a:rPr lang="he-IL"/>
              <a:pPr>
                <a:defRPr/>
              </a:pPr>
              <a:t>ו'/כסלו/תשפ"ו</a:t>
            </a:fld>
            <a:endParaRPr lang="he-IL" dirty="0"/>
          </a:p>
        </p:txBody>
      </p:sp>
      <p:sp>
        <p:nvSpPr>
          <p:cNvPr id="6" name="Footer Placeholder 4"/>
          <p:cNvSpPr>
            <a:spLocks noGrp="1"/>
          </p:cNvSpPr>
          <p:nvPr>
            <p:ph type="ftr" sz="quarter" idx="11"/>
          </p:nvPr>
        </p:nvSpPr>
        <p:spPr/>
        <p:txBody>
          <a:bodyPr/>
          <a:lstStyle>
            <a:lvl1pPr>
              <a:defRPr/>
            </a:lvl1pPr>
          </a:lstStyle>
          <a:p>
            <a:pPr>
              <a:defRPr/>
            </a:pPr>
            <a:endParaRPr lang="he-IL"/>
          </a:p>
        </p:txBody>
      </p:sp>
      <p:sp>
        <p:nvSpPr>
          <p:cNvPr id="7" name="Slide Number Placeholder 5"/>
          <p:cNvSpPr>
            <a:spLocks noGrp="1"/>
          </p:cNvSpPr>
          <p:nvPr>
            <p:ph type="sldNum" sz="quarter" idx="12"/>
          </p:nvPr>
        </p:nvSpPr>
        <p:spPr/>
        <p:txBody>
          <a:bodyPr/>
          <a:lstStyle>
            <a:lvl1pPr>
              <a:defRPr/>
            </a:lvl1pPr>
          </a:lstStyle>
          <a:p>
            <a:pPr>
              <a:defRPr/>
            </a:pPr>
            <a:fld id="{CAFF4147-2190-490D-AEF4-568C83B2A3F8}" type="slidenum">
              <a:rPr lang="he-IL"/>
              <a:pPr>
                <a:defRPr/>
              </a:pPr>
              <a:t>‹#›</a:t>
            </a:fld>
            <a:endParaRPr lang="he-IL" dirty="0"/>
          </a:p>
        </p:txBody>
      </p:sp>
    </p:spTree>
    <p:extLst>
      <p:ext uri="{BB962C8B-B14F-4D97-AF65-F5344CB8AC3E}">
        <p14:creationId xmlns:p14="http://schemas.microsoft.com/office/powerpoint/2010/main" val="159643971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E456887-0AAE-27AA-6939-FC3AECBD789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768475"/>
            <a:ext cx="12192000" cy="862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he-IL"/>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he-IL"/>
              <a:t>Click to edit Master text styles</a:t>
            </a:r>
          </a:p>
          <a:p>
            <a:pPr lvl="1"/>
            <a:r>
              <a:rPr lang="en-US" altLang="he-IL"/>
              <a:t>Second level</a:t>
            </a:r>
          </a:p>
          <a:p>
            <a:pPr lvl="2"/>
            <a:r>
              <a:rPr lang="en-US" altLang="he-IL"/>
              <a:t>Third level</a:t>
            </a:r>
          </a:p>
          <a:p>
            <a:pPr lvl="3"/>
            <a:r>
              <a:rPr lang="en-US" altLang="he-IL"/>
              <a:t>Fourth level</a:t>
            </a:r>
          </a:p>
          <a:p>
            <a:pPr lvl="4"/>
            <a:r>
              <a:rPr lang="en-US" altLang="he-IL"/>
              <a:t>Fifth level</a:t>
            </a: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rtl="1" eaLnBrk="1" fontAlgn="auto" hangingPunct="1">
              <a:spcBef>
                <a:spcPts val="0"/>
              </a:spcBef>
              <a:spcAft>
                <a:spcPts val="0"/>
              </a:spcAft>
              <a:defRPr sz="1200" smtClean="0">
                <a:solidFill>
                  <a:schemeClr val="tx1">
                    <a:tint val="75000"/>
                  </a:schemeClr>
                </a:solidFill>
                <a:latin typeface="+mn-lt"/>
                <a:cs typeface="+mn-cs"/>
              </a:defRPr>
            </a:lvl1pPr>
          </a:lstStyle>
          <a:p>
            <a:pPr>
              <a:defRPr/>
            </a:pPr>
            <a:fld id="{D7F8AC9E-AEF7-402B-952A-BF502222014B}" type="datetimeFigureOut">
              <a:rPr lang="he-IL"/>
              <a:pPr>
                <a:defRPr/>
              </a:pPr>
              <a:t>ו'/כסלו/תשפ"ו</a:t>
            </a:fld>
            <a:endParaRPr lang="he-IL"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rtl="1" eaLnBrk="1" fontAlgn="auto" hangingPunct="1">
              <a:spcBef>
                <a:spcPts val="0"/>
              </a:spcBef>
              <a:spcAft>
                <a:spcPts val="0"/>
              </a:spcAft>
              <a:defRPr sz="1200" dirty="0">
                <a:solidFill>
                  <a:schemeClr val="tx1">
                    <a:tint val="75000"/>
                  </a:schemeClr>
                </a:solidFill>
                <a:latin typeface="+mn-lt"/>
                <a:cs typeface="+mn-cs"/>
              </a:defRPr>
            </a:lvl1pPr>
          </a:lstStyle>
          <a:p>
            <a:pPr>
              <a:defRPr/>
            </a:pPr>
            <a:endParaRPr lang="he-IL"/>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rtl="1" eaLnBrk="1" fontAlgn="auto" hangingPunct="1">
              <a:spcBef>
                <a:spcPts val="0"/>
              </a:spcBef>
              <a:spcAft>
                <a:spcPts val="0"/>
              </a:spcAft>
              <a:defRPr sz="1200" smtClean="0">
                <a:solidFill>
                  <a:schemeClr val="tx1">
                    <a:tint val="75000"/>
                  </a:schemeClr>
                </a:solidFill>
                <a:latin typeface="+mn-lt"/>
                <a:cs typeface="+mn-cs"/>
              </a:defRPr>
            </a:lvl1pPr>
          </a:lstStyle>
          <a:p>
            <a:pPr>
              <a:defRPr/>
            </a:pPr>
            <a:fld id="{8718757E-03EB-445C-A557-A8A675190E65}" type="slidenum">
              <a:rPr lang="he-IL"/>
              <a:pPr>
                <a:defRPr/>
              </a:pPr>
              <a:t>‹#›</a:t>
            </a:fld>
            <a:endParaRPr lang="he-I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r" rtl="1" fontAlgn="base">
        <a:lnSpc>
          <a:spcPct val="90000"/>
        </a:lnSpc>
        <a:spcBef>
          <a:spcPct val="0"/>
        </a:spcBef>
        <a:spcAft>
          <a:spcPct val="0"/>
        </a:spcAft>
        <a:defRPr sz="4400" kern="1200">
          <a:solidFill>
            <a:schemeClr val="tx1"/>
          </a:solidFill>
          <a:latin typeface="+mj-lt"/>
          <a:ea typeface="+mj-ea"/>
          <a:cs typeface="+mj-cs"/>
        </a:defRPr>
      </a:lvl1pPr>
      <a:lvl2pPr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2pPr>
      <a:lvl3pPr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3pPr>
      <a:lvl4pPr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4pPr>
      <a:lvl5pPr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5pPr>
      <a:lvl6pPr marL="4572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6pPr>
      <a:lvl7pPr marL="9144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7pPr>
      <a:lvl8pPr marL="13716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8pPr>
      <a:lvl9pPr marL="18288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9pPr>
    </p:titleStyle>
    <p:bodyStyle>
      <a:lvl1pPr marL="228600" indent="-228600" algn="r" rtl="1"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r" rtl="1"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r" rtl="1"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r" rtl="1"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r" rtl="1"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ikDPMGZR94I"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Jz0Iu1vRWN0?si=9QJTlZpy06AoGQTf"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v=wTVPc27B7Vg"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58424428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0163" y="1199403"/>
            <a:ext cx="5703837" cy="830997"/>
          </a:xfrm>
          <a:prstGeom prst="rect">
            <a:avLst/>
          </a:prstGeom>
        </p:spPr>
        <p:txBody>
          <a:bodyPr wrap="square">
            <a:spAutoFit/>
          </a:bodyPr>
          <a:lstStyle/>
          <a:p>
            <a:pPr algn="ctr"/>
            <a:r>
              <a:rPr lang="he-IL" sz="2400" dirty="0">
                <a:hlinkClick r:id="rId2"/>
              </a:rPr>
              <a:t>תכירו את חן וחן - תוכנית אני ואימי בשלוה (</a:t>
            </a:r>
            <a:r>
              <a:rPr lang="en-US" sz="2400" dirty="0">
                <a:hlinkClick r:id="rId2"/>
              </a:rPr>
              <a:t>youtube.com)</a:t>
            </a:r>
            <a:endParaRPr lang="he-IL" sz="2400" dirty="0"/>
          </a:p>
        </p:txBody>
      </p:sp>
    </p:spTree>
    <p:extLst>
      <p:ext uri="{BB962C8B-B14F-4D97-AF65-F5344CB8AC3E}">
        <p14:creationId xmlns:p14="http://schemas.microsoft.com/office/powerpoint/2010/main" val="374186757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DAF67-86D3-D96C-A03E-4BB6DB7F5D50}"/>
              </a:ext>
            </a:extLst>
          </p:cNvPr>
          <p:cNvSpPr>
            <a:spLocks noGrp="1"/>
          </p:cNvSpPr>
          <p:nvPr>
            <p:ph type="title"/>
          </p:nvPr>
        </p:nvSpPr>
        <p:spPr>
          <a:xfrm>
            <a:off x="397522" y="458029"/>
            <a:ext cx="4368602" cy="1956841"/>
          </a:xfrm>
        </p:spPr>
        <p:txBody>
          <a:bodyPr anchor="b">
            <a:normAutofit/>
          </a:bodyPr>
          <a:lstStyle/>
          <a:p>
            <a:pPr algn="r"/>
            <a:r>
              <a:rPr lang="he-IL" sz="5400" dirty="0"/>
              <a:t>מעון יום שיקומי</a:t>
            </a:r>
            <a:endParaRPr lang="en-US" sz="5400" dirty="0"/>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DE3033-7EC0-9E16-2FAD-63ECAB68746E}"/>
              </a:ext>
            </a:extLst>
          </p:cNvPr>
          <p:cNvSpPr>
            <a:spLocks noGrp="1"/>
          </p:cNvSpPr>
          <p:nvPr>
            <p:ph idx="1"/>
          </p:nvPr>
        </p:nvSpPr>
        <p:spPr>
          <a:xfrm>
            <a:off x="152313" y="2880895"/>
            <a:ext cx="4859020" cy="3320668"/>
          </a:xfrm>
        </p:spPr>
        <p:txBody>
          <a:bodyPr>
            <a:normAutofit fontScale="55000" lnSpcReduction="20000"/>
          </a:bodyPr>
          <a:lstStyle/>
          <a:p>
            <a:pPr marL="0" indent="0" algn="r">
              <a:buNone/>
            </a:pPr>
            <a:r>
              <a:rPr lang="he-IL" dirty="0"/>
              <a:t>מעון היום השיקומי לילדים מגיל חצי שנה עד 3 רב נכותי התפתחות פיזית וקוגניטיבית בסביבה תוססת וממוקדת ילד. צוות של מחנכים, עובדים סוציאליים ומטפלים עובדים יחד כדי לקדם את ההתקדמות השיקומית של כל ילד. קבוצות תמיכה ואירועים לבני משפחה מספקים הדרכה מקצועית ויוצרים רשת תמיכה של משפחות.</a:t>
            </a:r>
          </a:p>
          <a:p>
            <a:pPr marL="0" indent="0" algn="r">
              <a:buNone/>
            </a:pPr>
            <a:br>
              <a:rPr lang="he-IL" sz="1600" dirty="0"/>
            </a:br>
            <a:r>
              <a:rPr lang="he-IL" dirty="0"/>
              <a:t>40 תינוקות ופעוטות עם מוגבלויות</a:t>
            </a:r>
          </a:p>
          <a:p>
            <a:pPr marL="0" indent="0" algn="r">
              <a:buNone/>
            </a:pPr>
            <a:br>
              <a:rPr lang="he-IL" sz="1600" dirty="0"/>
            </a:br>
            <a:r>
              <a:rPr lang="he-IL" dirty="0"/>
              <a:t>מחולקים ל-4 כיתות</a:t>
            </a:r>
          </a:p>
          <a:p>
            <a:pPr marL="0" indent="0" algn="r">
              <a:buNone/>
            </a:pPr>
            <a:r>
              <a:rPr lang="he-IL" dirty="0"/>
              <a:t>צוות המורכב מ:</a:t>
            </a:r>
          </a:p>
          <a:p>
            <a:pPr marL="0" indent="0" algn="r">
              <a:buNone/>
            </a:pPr>
            <a:r>
              <a:rPr lang="he-IL" dirty="0"/>
              <a:t> 4 גננות</a:t>
            </a:r>
          </a:p>
          <a:p>
            <a:pPr marL="0" indent="0" algn="r">
              <a:buNone/>
            </a:pPr>
            <a:r>
              <a:rPr lang="he-IL" dirty="0"/>
              <a:t> 20 סייעות</a:t>
            </a:r>
          </a:p>
          <a:p>
            <a:pPr marL="0" indent="0" algn="r">
              <a:buNone/>
            </a:pPr>
            <a:r>
              <a:rPr lang="he-IL" dirty="0"/>
              <a:t> 12 מטפלים</a:t>
            </a:r>
          </a:p>
          <a:p>
            <a:pPr marL="0" indent="0" algn="r">
              <a:buNone/>
            </a:pPr>
            <a:r>
              <a:rPr lang="he-IL" dirty="0"/>
              <a:t> 4 מתנדבים </a:t>
            </a:r>
          </a:p>
          <a:p>
            <a:pPr marL="0" indent="0" algn="r">
              <a:buNone/>
            </a:pPr>
            <a:endParaRPr lang="he-IL" dirty="0"/>
          </a:p>
          <a:p>
            <a:pPr marL="0" indent="0">
              <a:buNone/>
            </a:pPr>
            <a:endParaRPr lang="en-US" sz="1500" dirty="0"/>
          </a:p>
        </p:txBody>
      </p:sp>
      <p:pic>
        <p:nvPicPr>
          <p:cNvPr id="13" name="Picture 12">
            <a:extLst>
              <a:ext uri="{FF2B5EF4-FFF2-40B4-BE49-F238E27FC236}">
                <a16:creationId xmlns:a16="http://schemas.microsoft.com/office/drawing/2014/main" id="{C1BF340D-85B0-A7B2-28C3-7E45F7072048}"/>
              </a:ext>
            </a:extLst>
          </p:cNvPr>
          <p:cNvPicPr>
            <a:picLocks noChangeAspect="1"/>
          </p:cNvPicPr>
          <p:nvPr/>
        </p:nvPicPr>
        <p:blipFill rotWithShape="1">
          <a:blip r:embed="rId2"/>
          <a:srcRect r="1" b="11519"/>
          <a:stretch/>
        </p:blipFill>
        <p:spPr>
          <a:xfrm>
            <a:off x="590786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5842625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AF67-86D3-D96C-A03E-4BB6DB7F5D50}"/>
              </a:ext>
            </a:extLst>
          </p:cNvPr>
          <p:cNvSpPr>
            <a:spLocks noGrp="1"/>
          </p:cNvSpPr>
          <p:nvPr>
            <p:ph type="title"/>
          </p:nvPr>
        </p:nvSpPr>
        <p:spPr>
          <a:xfrm>
            <a:off x="841248" y="548640"/>
            <a:ext cx="3600860" cy="5431536"/>
          </a:xfrm>
        </p:spPr>
        <p:txBody>
          <a:bodyPr>
            <a:normAutofit/>
          </a:bodyPr>
          <a:lstStyle/>
          <a:p>
            <a:r>
              <a:rPr lang="en-US" sz="4600"/>
              <a:t>Rehabilitative Day Care</a:t>
            </a:r>
          </a:p>
        </p:txBody>
      </p:sp>
      <p:sp>
        <p:nvSpPr>
          <p:cNvPr id="3" name="Content Placeholder 2">
            <a:extLst>
              <a:ext uri="{FF2B5EF4-FFF2-40B4-BE49-F238E27FC236}">
                <a16:creationId xmlns:a16="http://schemas.microsoft.com/office/drawing/2014/main" id="{BCDE3033-7EC0-9E16-2FAD-63ECAB68746E}"/>
              </a:ext>
            </a:extLst>
          </p:cNvPr>
          <p:cNvSpPr>
            <a:spLocks noGrp="1"/>
          </p:cNvSpPr>
          <p:nvPr>
            <p:ph idx="1"/>
          </p:nvPr>
        </p:nvSpPr>
        <p:spPr>
          <a:xfrm>
            <a:off x="5126418" y="552091"/>
            <a:ext cx="6032819" cy="5431536"/>
          </a:xfrm>
        </p:spPr>
        <p:txBody>
          <a:bodyPr anchor="ctr">
            <a:normAutofit/>
          </a:bodyPr>
          <a:lstStyle/>
          <a:p>
            <a:pPr marL="0" indent="0" algn="r">
              <a:buNone/>
            </a:pPr>
            <a:r>
              <a:rPr lang="he-IL" sz="2400" dirty="0"/>
              <a:t>"השעות שבהן אני הכי רגועה, הן כשהלל נמצאת בשלוה עם הצוות המקסים, החם והאוהב".</a:t>
            </a:r>
          </a:p>
          <a:p>
            <a:pPr marL="0" indent="0" algn="r">
              <a:buNone/>
            </a:pPr>
            <a:endParaRPr lang="he-IL" sz="2400" dirty="0"/>
          </a:p>
          <a:p>
            <a:pPr marL="0" indent="0" algn="r">
              <a:buNone/>
            </a:pPr>
            <a:r>
              <a:rPr lang="he-IL" sz="2400" dirty="0"/>
              <a:t>ה"דאון" הקטנה והמתוקה הזאת שהגיעה אלינו היא זו שנותנת לנו את ה"אפ" הכי גדול בחיים".</a:t>
            </a:r>
            <a:br>
              <a:rPr lang="en-US" dirty="0"/>
            </a:br>
            <a:endParaRPr lang="en-US" dirty="0"/>
          </a:p>
        </p:txBody>
      </p:sp>
      <p:pic>
        <p:nvPicPr>
          <p:cNvPr id="4" name="Picture 2" descr="https://lh7-us.googleusercontent.com/docsz/AD_4nXeOcb7soa_fD4rG3upvfALNEaVfOJySq-YN9iY27hAztFx6H8MPy9zTykGlqvBPBALpr71xRJWcx5tbdl2oONR3d3I7MIU73w6_w1wrQnR0Z0DDHnGuv8t9abtn-fFxedhpxHiuSPfctOcHGj9grw?key=SMS1Ra50x3KC7r6sgO7Ai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57" r="9582"/>
          <a:stretch/>
        </p:blipFill>
        <p:spPr bwMode="auto">
          <a:xfrm>
            <a:off x="424034" y="1500938"/>
            <a:ext cx="3864185" cy="352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9010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DAF67-86D3-D96C-A03E-4BB6DB7F5D50}"/>
              </a:ext>
            </a:extLst>
          </p:cNvPr>
          <p:cNvSpPr>
            <a:spLocks noGrp="1"/>
          </p:cNvSpPr>
          <p:nvPr>
            <p:ph type="title"/>
          </p:nvPr>
        </p:nvSpPr>
        <p:spPr>
          <a:xfrm>
            <a:off x="193139" y="1526011"/>
            <a:ext cx="4368602" cy="808720"/>
          </a:xfrm>
        </p:spPr>
        <p:txBody>
          <a:bodyPr anchor="b">
            <a:normAutofit fontScale="90000"/>
          </a:bodyPr>
          <a:lstStyle/>
          <a:p>
            <a:pPr algn="ctr"/>
            <a:r>
              <a:rPr lang="he-IL" sz="5400" dirty="0"/>
              <a:t>גני ילדים</a:t>
            </a:r>
            <a:endParaRPr lang="en-US" sz="540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DE3033-7EC0-9E16-2FAD-63ECAB68746E}"/>
              </a:ext>
            </a:extLst>
          </p:cNvPr>
          <p:cNvSpPr>
            <a:spLocks noGrp="1"/>
          </p:cNvSpPr>
          <p:nvPr>
            <p:ph idx="1"/>
          </p:nvPr>
        </p:nvSpPr>
        <p:spPr>
          <a:xfrm>
            <a:off x="-58420" y="2857545"/>
            <a:ext cx="4871720" cy="3659732"/>
          </a:xfrm>
        </p:spPr>
        <p:txBody>
          <a:bodyPr>
            <a:noAutofit/>
          </a:bodyPr>
          <a:lstStyle/>
          <a:p>
            <a:pPr marL="0" indent="0" algn="r">
              <a:buNone/>
            </a:pPr>
            <a:r>
              <a:rPr lang="he-IL" sz="1400" dirty="0"/>
              <a:t>הגן המשולב של שלווה מציע תוכנית מעשירה לילדים בגילאי 4-6 המשלבת טיפולים שיקומיים ותוכניות לימודים חינוכיות תוך קידום ערכים של הכלה, קהילתיות והערכה של גיוון. הגן מיועד לילדים עם מוגבלויות התפתחותיות שכליות, הפרעות תקשורת ואוטיזם, וכן לילדים עם התפתחות נוירו-טיפוסית. כל הילדים המשתתפים מוכנים להשתלבות במערכת החינוך הרגילה עד כיתה א'.</a:t>
            </a:r>
          </a:p>
          <a:p>
            <a:pPr marL="0" indent="0" algn="r">
              <a:buNone/>
            </a:pPr>
            <a:endParaRPr lang="he-IL" sz="1400" dirty="0"/>
          </a:p>
          <a:p>
            <a:pPr marL="0" indent="0" algn="r">
              <a:buNone/>
            </a:pPr>
            <a:r>
              <a:rPr lang="he-IL" sz="1400" dirty="0"/>
              <a:t>83 ילדים בתוכנית</a:t>
            </a:r>
          </a:p>
          <a:p>
            <a:pPr marL="0" indent="0" algn="r">
              <a:buNone/>
            </a:pPr>
            <a:r>
              <a:rPr lang="he-IL" sz="1400" dirty="0"/>
              <a:t>7 כיתות לילדים עם מוגבלויות</a:t>
            </a:r>
          </a:p>
          <a:p>
            <a:pPr marL="0" indent="0" algn="r">
              <a:buNone/>
            </a:pPr>
            <a:r>
              <a:rPr lang="he-IL" sz="1400" dirty="0"/>
              <a:t>3 כיתות תקשורת</a:t>
            </a:r>
          </a:p>
          <a:p>
            <a:pPr marL="0" indent="0" algn="r">
              <a:buNone/>
            </a:pPr>
            <a:r>
              <a:rPr lang="he-IL" sz="1400" dirty="0"/>
              <a:t>2 כיתות עירוניות</a:t>
            </a:r>
          </a:p>
          <a:p>
            <a:pPr marL="0" indent="0" algn="r">
              <a:buNone/>
            </a:pPr>
            <a:r>
              <a:rPr lang="he-IL" sz="1400" dirty="0"/>
              <a:t>4 מומחים לחינוך משלב ו-16 מתנדבים</a:t>
            </a:r>
            <a:endParaRPr lang="en-US" sz="1400" dirty="0"/>
          </a:p>
        </p:txBody>
      </p:sp>
      <p:pic>
        <p:nvPicPr>
          <p:cNvPr id="5" name="Picture 4">
            <a:extLst>
              <a:ext uri="{FF2B5EF4-FFF2-40B4-BE49-F238E27FC236}">
                <a16:creationId xmlns:a16="http://schemas.microsoft.com/office/drawing/2014/main" id="{BCC74E45-6DE4-4598-1A07-D646F2488D53}"/>
              </a:ext>
            </a:extLst>
          </p:cNvPr>
          <p:cNvPicPr>
            <a:picLocks noChangeAspect="1"/>
          </p:cNvPicPr>
          <p:nvPr/>
        </p:nvPicPr>
        <p:blipFill rotWithShape="1">
          <a:blip r:embed="rId2"/>
          <a:srcRect r="-2" b="799"/>
          <a:stretch/>
        </p:blipFill>
        <p:spPr>
          <a:xfrm>
            <a:off x="590786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7980813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DAF67-86D3-D96C-A03E-4BB6DB7F5D50}"/>
              </a:ext>
            </a:extLst>
          </p:cNvPr>
          <p:cNvSpPr>
            <a:spLocks noGrp="1"/>
          </p:cNvSpPr>
          <p:nvPr>
            <p:ph type="title"/>
          </p:nvPr>
        </p:nvSpPr>
        <p:spPr>
          <a:xfrm>
            <a:off x="5591676" y="435173"/>
            <a:ext cx="6251110" cy="1783080"/>
          </a:xfrm>
        </p:spPr>
        <p:txBody>
          <a:bodyPr anchor="b">
            <a:normAutofit/>
          </a:bodyPr>
          <a:lstStyle/>
          <a:p>
            <a:r>
              <a:rPr lang="he-IL" sz="5400" dirty="0"/>
              <a:t>תכנית אחה"צ</a:t>
            </a:r>
            <a:endParaRPr lang="en-US" sz="5400" dirty="0"/>
          </a:p>
        </p:txBody>
      </p:sp>
      <p:pic>
        <p:nvPicPr>
          <p:cNvPr id="7" name="Picture 6" descr="A group of girls posing for a photo&#10;&#10;Description automatically generated">
            <a:extLst>
              <a:ext uri="{FF2B5EF4-FFF2-40B4-BE49-F238E27FC236}">
                <a16:creationId xmlns:a16="http://schemas.microsoft.com/office/drawing/2014/main" id="{E575264D-4094-DA48-BD31-E2B6D778AC1A}"/>
              </a:ext>
            </a:extLst>
          </p:cNvPr>
          <p:cNvPicPr>
            <a:picLocks noChangeAspect="1"/>
          </p:cNvPicPr>
          <p:nvPr/>
        </p:nvPicPr>
        <p:blipFill rotWithShape="1">
          <a:blip r:embed="rId3"/>
          <a:srcRect l="8283" r="21886"/>
          <a:stretch/>
        </p:blipFill>
        <p:spPr>
          <a:xfrm>
            <a:off x="338"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DE3033-7EC0-9E16-2FAD-63ECAB68746E}"/>
              </a:ext>
            </a:extLst>
          </p:cNvPr>
          <p:cNvSpPr>
            <a:spLocks noGrp="1"/>
          </p:cNvSpPr>
          <p:nvPr>
            <p:ph idx="1"/>
          </p:nvPr>
        </p:nvSpPr>
        <p:spPr>
          <a:xfrm>
            <a:off x="5297762" y="2706624"/>
            <a:ext cx="6251110" cy="3483864"/>
          </a:xfrm>
        </p:spPr>
        <p:txBody>
          <a:bodyPr>
            <a:normAutofit fontScale="92500" lnSpcReduction="20000"/>
          </a:bodyPr>
          <a:lstStyle/>
          <a:p>
            <a:pPr marL="0" indent="0" algn="r">
              <a:buNone/>
            </a:pPr>
            <a:r>
              <a:rPr lang="he-IL" sz="1500" dirty="0"/>
              <a:t>המרכז לפעילויות אחר הצהריים מספק לילדים עם מוגבלויות תוכניות חברתיות ופעילויות פנאי יומיומיות כמו ספורט, דרמה, אמנות ומוזיקה; יחד עם מתנדבים בני גילם מהקהילה הרחבה. תוכנית לימוד מיומנויות החיים של המרכז מותאמת לרמות עצמאות שונות ומכינה ילדים עם מוגבלויות למעבר לבגרות ולעולם שמחוץ לבית.</a:t>
            </a:r>
          </a:p>
          <a:p>
            <a:pPr marL="0" indent="0" algn="r">
              <a:buNone/>
            </a:pPr>
            <a:endParaRPr lang="he-IL" sz="1500" dirty="0"/>
          </a:p>
          <a:p>
            <a:pPr marL="0" indent="0" algn="r">
              <a:buNone/>
            </a:pPr>
            <a:r>
              <a:rPr lang="he-IL" sz="1500" dirty="0"/>
              <a:t>התוכנית הראשונה של שלווה שהשיקה את הארגון לפני 34 שנים</a:t>
            </a:r>
          </a:p>
          <a:p>
            <a:pPr marL="0" indent="0" algn="r">
              <a:buNone/>
            </a:pPr>
            <a:endParaRPr lang="he-IL" sz="1500" dirty="0"/>
          </a:p>
          <a:p>
            <a:pPr marL="0" indent="0" algn="r">
              <a:buNone/>
            </a:pPr>
            <a:r>
              <a:rPr lang="he-IL" sz="1500" dirty="0"/>
              <a:t>206 משתתפים עם מוגבלויות</a:t>
            </a:r>
          </a:p>
          <a:p>
            <a:pPr marL="0" indent="0" algn="r">
              <a:buNone/>
            </a:pPr>
            <a:endParaRPr lang="he-IL" sz="1500" dirty="0"/>
          </a:p>
          <a:p>
            <a:pPr marL="0" indent="0" algn="r">
              <a:buNone/>
            </a:pPr>
            <a:r>
              <a:rPr lang="he-IL" sz="1500" dirty="0"/>
              <a:t>302 מתנדבים</a:t>
            </a:r>
          </a:p>
          <a:p>
            <a:pPr marL="0" indent="0" algn="r">
              <a:buNone/>
            </a:pPr>
            <a:endParaRPr lang="he-IL" sz="1500" dirty="0"/>
          </a:p>
          <a:p>
            <a:pPr marL="0" indent="0" algn="r">
              <a:buNone/>
            </a:pPr>
            <a:r>
              <a:rPr lang="he-IL" sz="1500" dirty="0"/>
              <a:t>35 משתתפים בתוכנית שהות לילה</a:t>
            </a:r>
          </a:p>
          <a:p>
            <a:pPr marL="0" indent="0" algn="r">
              <a:buNone/>
            </a:pPr>
            <a:endParaRPr lang="he-IL" sz="1500" dirty="0"/>
          </a:p>
          <a:p>
            <a:pPr marL="0" indent="0" algn="r">
              <a:buNone/>
            </a:pPr>
            <a:r>
              <a:rPr lang="he-IL" sz="1500" dirty="0"/>
              <a:t>17 סופי שבוע בילו בשלווה במהלך השנה</a:t>
            </a:r>
            <a:endParaRPr lang="en-US" sz="1500" dirty="0"/>
          </a:p>
        </p:txBody>
      </p:sp>
    </p:spTree>
    <p:extLst>
      <p:ext uri="{BB962C8B-B14F-4D97-AF65-F5344CB8AC3E}">
        <p14:creationId xmlns:p14="http://schemas.microsoft.com/office/powerpoint/2010/main" val="322455898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AF67-86D3-D96C-A03E-4BB6DB7F5D50}"/>
              </a:ext>
            </a:extLst>
          </p:cNvPr>
          <p:cNvSpPr>
            <a:spLocks noGrp="1"/>
          </p:cNvSpPr>
          <p:nvPr>
            <p:ph type="title"/>
          </p:nvPr>
        </p:nvSpPr>
        <p:spPr>
          <a:xfrm>
            <a:off x="841248" y="548640"/>
            <a:ext cx="3600860" cy="5431536"/>
          </a:xfrm>
        </p:spPr>
        <p:txBody>
          <a:bodyPr>
            <a:normAutofit/>
          </a:bodyPr>
          <a:lstStyle/>
          <a:p>
            <a:r>
              <a:rPr lang="en-US" sz="4600"/>
              <a:t>Rehabilitative Day Care</a:t>
            </a:r>
          </a:p>
        </p:txBody>
      </p:sp>
      <p:sp>
        <p:nvSpPr>
          <p:cNvPr id="3" name="Content Placeholder 2">
            <a:extLst>
              <a:ext uri="{FF2B5EF4-FFF2-40B4-BE49-F238E27FC236}">
                <a16:creationId xmlns:a16="http://schemas.microsoft.com/office/drawing/2014/main" id="{BCDE3033-7EC0-9E16-2FAD-63ECAB68746E}"/>
              </a:ext>
            </a:extLst>
          </p:cNvPr>
          <p:cNvSpPr>
            <a:spLocks noGrp="1"/>
          </p:cNvSpPr>
          <p:nvPr>
            <p:ph idx="1"/>
          </p:nvPr>
        </p:nvSpPr>
        <p:spPr>
          <a:xfrm>
            <a:off x="5197440" y="196984"/>
            <a:ext cx="6032819" cy="5431536"/>
          </a:xfrm>
        </p:spPr>
        <p:txBody>
          <a:bodyPr anchor="ctr">
            <a:normAutofit/>
          </a:bodyPr>
          <a:lstStyle/>
          <a:p>
            <a:pPr marL="0" indent="0" algn="just" rtl="1">
              <a:buNone/>
            </a:pPr>
            <a:r>
              <a:rPr lang="he-IL" b="1" dirty="0">
                <a:latin typeface="Calibri" panose="020F0502020204030204" pitchFamily="34" charset="0"/>
                <a:ea typeface="Calibri" panose="020F0502020204030204" pitchFamily="34" charset="0"/>
                <a:cs typeface="Calibri" panose="020F0502020204030204" pitchFamily="34" charset="0"/>
              </a:rPr>
              <a:t>אחה"צ- השראה</a:t>
            </a:r>
          </a:p>
          <a:p>
            <a:pPr marL="0" indent="0" algn="just" rtl="1">
              <a:lnSpc>
                <a:spcPct val="110000"/>
              </a:lnSpc>
              <a:buNone/>
            </a:pPr>
            <a:r>
              <a:rPr lang="he-IL" sz="2400" dirty="0">
                <a:latin typeface="Calibri" panose="020F0502020204030204" pitchFamily="34" charset="0"/>
                <a:ea typeface="Calibri" panose="020F0502020204030204" pitchFamily="34" charset="0"/>
                <a:cs typeface="Calibri" panose="020F0502020204030204" pitchFamily="34" charset="0"/>
              </a:rPr>
              <a:t>ימים לאחר תחילת המלחמה התבשרנו כי איבון רוביו- אחותו של איתמר מקבוצת הדרים ובן זוגה אנטוניו, נרצחו ב07.10.23 במסיבת </a:t>
            </a:r>
            <a:r>
              <a:rPr lang="he-IL" sz="2400" dirty="0" err="1">
                <a:latin typeface="Calibri" panose="020F0502020204030204" pitchFamily="34" charset="0"/>
                <a:ea typeface="Calibri" panose="020F0502020204030204" pitchFamily="34" charset="0"/>
                <a:cs typeface="Calibri" panose="020F0502020204030204" pitchFamily="34" charset="0"/>
              </a:rPr>
              <a:t>הנובה</a:t>
            </a:r>
            <a:r>
              <a:rPr lang="he-IL" sz="2400" dirty="0">
                <a:latin typeface="Calibri" panose="020F0502020204030204" pitchFamily="34" charset="0"/>
                <a:ea typeface="Calibri" panose="020F0502020204030204" pitchFamily="34" charset="0"/>
                <a:cs typeface="Calibri" panose="020F0502020204030204" pitchFamily="34" charset="0"/>
              </a:rPr>
              <a:t>. משפחתו של איתמר עלתה לפני כמה שנים מקולומביה. איבון הייתה דמות משמעותית בחייו של איתמר ועזרה במאמצים לשלב את איתמר בתוכנית לפני כשנה וחצי . בימי השבעה וכמה שבועות גם לאחריה, צוות בנות השירות והמתנדבים שלנו ליוו את איתמר במהלך היום, שיחקו איתו וישנו איתו יחד פה בשלוה. גם כיום איתמר משתתף בתוכנית הנופשון על מנת להמשיך לתת למשפחתו סיוע ותמיכה. </a:t>
            </a:r>
            <a:r>
              <a:rPr lang="he-IL"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erson and person sitting on the floor with puzzle pieces&#10;&#10;Description automatically generated">
            <a:extLst>
              <a:ext uri="{FF2B5EF4-FFF2-40B4-BE49-F238E27FC236}">
                <a16:creationId xmlns:a16="http://schemas.microsoft.com/office/drawing/2014/main" id="{0F765BEC-A0A0-0850-9E82-48BF57B957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25" b="8757"/>
          <a:stretch/>
        </p:blipFill>
        <p:spPr>
          <a:xfrm>
            <a:off x="739172" y="1130300"/>
            <a:ext cx="3648075" cy="4140200"/>
          </a:xfrm>
          <a:prstGeom prst="rect">
            <a:avLst/>
          </a:prstGeom>
        </p:spPr>
      </p:pic>
    </p:spTree>
    <p:extLst>
      <p:ext uri="{BB962C8B-B14F-4D97-AF65-F5344CB8AC3E}">
        <p14:creationId xmlns:p14="http://schemas.microsoft.com/office/powerpoint/2010/main" val="257426346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FDAF67-86D3-D96C-A03E-4BB6DB7F5D50}"/>
              </a:ext>
            </a:extLst>
          </p:cNvPr>
          <p:cNvSpPr>
            <a:spLocks noGrp="1"/>
          </p:cNvSpPr>
          <p:nvPr>
            <p:ph type="title"/>
          </p:nvPr>
        </p:nvSpPr>
        <p:spPr>
          <a:xfrm>
            <a:off x="5591676" y="435173"/>
            <a:ext cx="6251110" cy="1783080"/>
          </a:xfrm>
        </p:spPr>
        <p:txBody>
          <a:bodyPr anchor="b">
            <a:normAutofit/>
          </a:bodyPr>
          <a:lstStyle/>
          <a:p>
            <a:r>
              <a:rPr lang="he-IL" sz="5400" dirty="0"/>
              <a:t>שלוה גוש עציון</a:t>
            </a:r>
            <a:endParaRPr lang="en-US" sz="5400" dirty="0"/>
          </a:p>
        </p:txBody>
      </p:sp>
      <p:sp>
        <p:nvSpPr>
          <p:cNvPr id="1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CDE3033-7EC0-9E16-2FAD-63ECAB68746E}"/>
              </a:ext>
            </a:extLst>
          </p:cNvPr>
          <p:cNvSpPr>
            <a:spLocks noGrp="1"/>
          </p:cNvSpPr>
          <p:nvPr>
            <p:ph idx="1"/>
          </p:nvPr>
        </p:nvSpPr>
        <p:spPr>
          <a:xfrm>
            <a:off x="5089532" y="2542372"/>
            <a:ext cx="6251110" cy="3809181"/>
          </a:xfrm>
        </p:spPr>
        <p:txBody>
          <a:bodyPr>
            <a:noAutofit/>
          </a:bodyPr>
          <a:lstStyle/>
          <a:p>
            <a:pPr marL="0" indent="0" algn="r" rtl="1">
              <a:buNone/>
            </a:pPr>
            <a:r>
              <a:rPr lang="he-IL" sz="1200" dirty="0"/>
              <a:t>סניף שלוה בגוש עציון</a:t>
            </a:r>
            <a:endParaRPr lang="en-US" sz="1200" dirty="0"/>
          </a:p>
          <a:p>
            <a:pPr marL="0" indent="0" algn="r" rtl="1">
              <a:buNone/>
            </a:pPr>
            <a:r>
              <a:rPr lang="he-IL" sz="1200" dirty="0"/>
              <a:t>תוכנית אחה"צ</a:t>
            </a:r>
            <a:endParaRPr lang="en-US" sz="1200" dirty="0"/>
          </a:p>
          <a:p>
            <a:pPr algn="r" rtl="1"/>
            <a:r>
              <a:rPr lang="he-IL" sz="1200" dirty="0"/>
              <a:t>התוכנית מונה כ35 ילדים ילדות ונוער בגילאי 6 -21.</a:t>
            </a:r>
            <a:endParaRPr lang="en-US" sz="1200" dirty="0"/>
          </a:p>
          <a:p>
            <a:pPr algn="r" rtl="1"/>
            <a:r>
              <a:rPr lang="he-IL" sz="1200" dirty="0"/>
              <a:t>פועלת עפי מכרז מועדונית.</a:t>
            </a:r>
            <a:endParaRPr lang="en-US" sz="1200" dirty="0"/>
          </a:p>
          <a:p>
            <a:pPr algn="r" rtl="1"/>
            <a:r>
              <a:rPr lang="he-IL" sz="1200" dirty="0"/>
              <a:t>הילדים מגיעים מבתי ספר ברחבי גוש עציון בין 14:00 ל-15:00</a:t>
            </a:r>
            <a:endParaRPr lang="en-US" sz="1200" dirty="0"/>
          </a:p>
          <a:p>
            <a:pPr algn="r" rtl="1"/>
            <a:r>
              <a:rPr lang="he-IL" sz="1200" dirty="0"/>
              <a:t>בשעות האלו מקבלות אותן בנות השרות בחום, באהבה עם הרבה פעילויות משמחות וחווייתיות.</a:t>
            </a:r>
            <a:endParaRPr lang="en-US" sz="1200" dirty="0"/>
          </a:p>
          <a:p>
            <a:pPr algn="r" rtl="1"/>
            <a:r>
              <a:rPr lang="he-IL" sz="1200" dirty="0"/>
              <a:t>בתוכנית חוגים מגוונים-אומנות. קרמיקה, מוזיקה בישול טיפולי ועוד.</a:t>
            </a:r>
            <a:endParaRPr lang="en-US" sz="1200" dirty="0"/>
          </a:p>
          <a:p>
            <a:pPr algn="r" rtl="1"/>
            <a:r>
              <a:rPr lang="he-IL" sz="1200" dirty="0"/>
              <a:t>פעילויות שיא משותפות עם תוכנית אחה"צ שלוה ירושלים במהלך השנה-</a:t>
            </a:r>
            <a:endParaRPr lang="en-US" sz="1200" dirty="0"/>
          </a:p>
          <a:p>
            <a:pPr marL="0" indent="0" algn="r" rtl="1">
              <a:buNone/>
            </a:pPr>
            <a:r>
              <a:rPr lang="he-IL" sz="1200" dirty="0"/>
              <a:t>      </a:t>
            </a:r>
            <a:r>
              <a:rPr lang="he-IL" sz="1200" dirty="0" err="1"/>
              <a:t>פסטישלוה</a:t>
            </a:r>
            <a:r>
              <a:rPr lang="he-IL" sz="1200" dirty="0"/>
              <a:t>, שבתות נופשון, מרתון ירושלים ומחנה הקיץ.</a:t>
            </a:r>
            <a:endParaRPr lang="en-US" sz="1200" dirty="0"/>
          </a:p>
          <a:p>
            <a:pPr algn="r" rtl="1"/>
            <a:r>
              <a:rPr lang="he-IL" sz="1200" dirty="0"/>
              <a:t>המקום פועל מזה שנים באווירה מאוד משפחתית וקהילתית.</a:t>
            </a:r>
            <a:endParaRPr lang="en-US" sz="1200" dirty="0"/>
          </a:p>
          <a:p>
            <a:pPr algn="r" rtl="1"/>
            <a:r>
              <a:rPr lang="he-IL" sz="1200" dirty="0"/>
              <a:t>מאות מתנדבים במהלך השנים שמגיעים מיישובי הגוש.</a:t>
            </a:r>
            <a:endParaRPr lang="en-US" sz="1200" dirty="0"/>
          </a:p>
          <a:p>
            <a:pPr algn="r" rtl="1"/>
            <a:r>
              <a:rPr lang="he-IL" sz="1200" dirty="0"/>
              <a:t>הרכב האוכלוסייה-אוטיזם </a:t>
            </a:r>
            <a:r>
              <a:rPr lang="he-IL" sz="1200" dirty="0" err="1"/>
              <a:t>ומש"ה</a:t>
            </a:r>
            <a:r>
              <a:rPr lang="he-IL" sz="1200" dirty="0"/>
              <a:t> בתפקודים שונים.</a:t>
            </a:r>
            <a:endParaRPr lang="en-US" sz="1200" dirty="0"/>
          </a:p>
          <a:p>
            <a:pPr algn="r" rtl="1"/>
            <a:r>
              <a:rPr lang="he-IL" sz="1200" dirty="0"/>
              <a:t>צוות המקום-מנהלת, עוסית, רכזת מתנדבים, נופשון, אם בית.</a:t>
            </a:r>
            <a:endParaRPr lang="en-US" sz="1200" dirty="0"/>
          </a:p>
          <a:p>
            <a:pPr marL="0" indent="0" algn="r" rtl="1">
              <a:buNone/>
            </a:pPr>
            <a:r>
              <a:rPr lang="he-IL" sz="1200" dirty="0"/>
              <a:t>      בעיקר-בנות שרות .מדריכים ומתנדבים.</a:t>
            </a:r>
            <a:endParaRPr lang="en-US" sz="1200" dirty="0"/>
          </a:p>
        </p:txBody>
      </p:sp>
      <p:pic>
        <p:nvPicPr>
          <p:cNvPr id="5" name="תמונה 4" descr="תמונה שמכילה שמיים, לבוש, בחוץ, הנעלה&#10;&#10;תוכן בינה מלאכותית גנרטיבית עשוי להיות שגוי.">
            <a:extLst>
              <a:ext uri="{FF2B5EF4-FFF2-40B4-BE49-F238E27FC236}">
                <a16:creationId xmlns:a16="http://schemas.microsoft.com/office/drawing/2014/main" id="{CEC07A8F-2F84-927D-4F0C-F82D24B97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28" y="905345"/>
            <a:ext cx="5446821" cy="5446208"/>
          </a:xfrm>
          <a:prstGeom prst="rect">
            <a:avLst/>
          </a:prstGeom>
          <a:ln>
            <a:noFill/>
          </a:ln>
          <a:effectLst>
            <a:softEdge rad="112500"/>
          </a:effectLst>
        </p:spPr>
      </p:pic>
    </p:spTree>
    <p:extLst>
      <p:ext uri="{BB962C8B-B14F-4D97-AF65-F5344CB8AC3E}">
        <p14:creationId xmlns:p14="http://schemas.microsoft.com/office/powerpoint/2010/main" val="2445116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הנעלה, אדם, לבוש, בחוץ&#10;&#10;תוכן בינה מלאכותית גנרטיבית עשוי להיות שגוי.">
            <a:extLst>
              <a:ext uri="{FF2B5EF4-FFF2-40B4-BE49-F238E27FC236}">
                <a16:creationId xmlns:a16="http://schemas.microsoft.com/office/drawing/2014/main" id="{3924872A-C896-ABFD-A768-E4C993EAB4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959" y="162206"/>
            <a:ext cx="4937158" cy="3769541"/>
          </a:xfrm>
          <a:prstGeom prst="ellipse">
            <a:avLst/>
          </a:prstGeom>
          <a:ln>
            <a:noFill/>
          </a:ln>
          <a:effectLst>
            <a:softEdge rad="112500"/>
          </a:effectLst>
        </p:spPr>
      </p:pic>
      <p:pic>
        <p:nvPicPr>
          <p:cNvPr id="6" name="תמונה 5" descr="תמונה שמכילה לבוש, הנעלה, אדם, סצנה&#10;&#10;תוכן בינה מלאכותית גנרטיבית עשוי להיות שגוי.">
            <a:extLst>
              <a:ext uri="{FF2B5EF4-FFF2-40B4-BE49-F238E27FC236}">
                <a16:creationId xmlns:a16="http://schemas.microsoft.com/office/drawing/2014/main" id="{616F95E8-C118-EB50-DBCB-3C3B622093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2650" y="162206"/>
            <a:ext cx="4870765" cy="3677780"/>
          </a:xfrm>
          <a:prstGeom prst="ellipse">
            <a:avLst/>
          </a:prstGeom>
          <a:ln>
            <a:noFill/>
          </a:ln>
          <a:effectLst>
            <a:softEdge rad="112500"/>
          </a:effectLst>
        </p:spPr>
      </p:pic>
      <p:pic>
        <p:nvPicPr>
          <p:cNvPr id="8" name="תמונה 7" descr="תמונה שמכילה בחוץ, שמיים, אדם, לבוש&#10;&#10;תוכן בינה מלאכותית גנרטיבית עשוי להיות שגוי.">
            <a:extLst>
              <a:ext uri="{FF2B5EF4-FFF2-40B4-BE49-F238E27FC236}">
                <a16:creationId xmlns:a16="http://schemas.microsoft.com/office/drawing/2014/main" id="{B19CB32F-D2E8-7770-97F8-C6E51CE2E7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798" y="3151362"/>
            <a:ext cx="5148404" cy="3861303"/>
          </a:xfrm>
          <a:prstGeom prst="ellipse">
            <a:avLst/>
          </a:prstGeom>
          <a:ln>
            <a:noFill/>
          </a:ln>
          <a:effectLst>
            <a:softEdge rad="112500"/>
          </a:effectLst>
        </p:spPr>
      </p:pic>
    </p:spTree>
    <p:extLst>
      <p:ext uri="{BB962C8B-B14F-4D97-AF65-F5344CB8AC3E}">
        <p14:creationId xmlns:p14="http://schemas.microsoft.com/office/powerpoint/2010/main" val="162168249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15" y="298198"/>
            <a:ext cx="10515600" cy="1325563"/>
          </a:xfrm>
        </p:spPr>
        <p:txBody>
          <a:bodyPr/>
          <a:lstStyle/>
          <a:p>
            <a:pPr algn="ctr"/>
            <a:br>
              <a:rPr lang="he-IL" dirty="0">
                <a:cs typeface="+mn-cs"/>
              </a:rPr>
            </a:br>
            <a:r>
              <a:rPr lang="he-IL" dirty="0">
                <a:cs typeface="+mn-cs"/>
              </a:rPr>
              <a:t>המרכז למשפחה</a:t>
            </a:r>
          </a:p>
        </p:txBody>
      </p:sp>
      <p:pic>
        <p:nvPicPr>
          <p:cNvPr id="1026" name="id-06E951BC-242E-419E-807E-3B24A5932D0C" descr="Im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2690"/>
            <a:ext cx="2563933" cy="19293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74929"/>
            <a:ext cx="2658314" cy="2000381"/>
          </a:xfrm>
          <a:prstGeom prst="rect">
            <a:avLst/>
          </a:prstGeom>
          <a:ln>
            <a:noFill/>
          </a:ln>
          <a:effectLst>
            <a:softEdge rad="112500"/>
          </a:effectLst>
        </p:spPr>
      </p:pic>
      <p:pic>
        <p:nvPicPr>
          <p:cNvPr id="5" name="Picture 5">
            <a:extLst>
              <a:ext uri="{FF2B5EF4-FFF2-40B4-BE49-F238E27FC236}">
                <a16:creationId xmlns:a16="http://schemas.microsoft.com/office/drawing/2014/main" id="{DD5DF630-99B1-8C59-4C77-1506AA93429B}"/>
              </a:ext>
            </a:extLst>
          </p:cNvPr>
          <p:cNvPicPr>
            <a:picLocks noChangeAspect="1"/>
          </p:cNvPicPr>
          <p:nvPr/>
        </p:nvPicPr>
        <p:blipFill rotWithShape="1">
          <a:blip r:embed="rId5"/>
          <a:srcRect t="522" r="2" b="5764"/>
          <a:stretch/>
        </p:blipFill>
        <p:spPr>
          <a:xfrm>
            <a:off x="7100423" y="0"/>
            <a:ext cx="5091578"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Content Placeholder 2">
            <a:extLst>
              <a:ext uri="{FF2B5EF4-FFF2-40B4-BE49-F238E27FC236}">
                <a16:creationId xmlns:a16="http://schemas.microsoft.com/office/drawing/2014/main" id="{BCDE3033-7EC0-9E16-2FAD-63ECAB68746E}"/>
              </a:ext>
            </a:extLst>
          </p:cNvPr>
          <p:cNvSpPr txBox="1">
            <a:spLocks/>
          </p:cNvSpPr>
          <p:nvPr/>
        </p:nvSpPr>
        <p:spPr>
          <a:xfrm>
            <a:off x="4563122" y="1695821"/>
            <a:ext cx="3480053" cy="3533390"/>
          </a:xfrm>
          <a:prstGeom prst="rect">
            <a:avLst/>
          </a:prstGeom>
        </p:spPr>
        <p:txBody>
          <a:bodyPr anchor="ctr">
            <a:normAutofit/>
          </a:bodyPr>
          <a:lstStyle>
            <a:lvl1pPr marL="228600" indent="-228600" algn="r" rtl="1"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r" rtl="1"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r" rtl="1"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r" rtl="1"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r" rtl="1"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panose="020B0604020202020204" pitchFamily="34" charset="0"/>
              <a:buNone/>
            </a:pPr>
            <a:br>
              <a:rPr lang="en-US" dirty="0"/>
            </a:br>
            <a:endParaRPr lang="en-US" dirty="0"/>
          </a:p>
        </p:txBody>
      </p:sp>
      <p:sp>
        <p:nvSpPr>
          <p:cNvPr id="7" name="Content Placeholder 2">
            <a:extLst>
              <a:ext uri="{FF2B5EF4-FFF2-40B4-BE49-F238E27FC236}">
                <a16:creationId xmlns:a16="http://schemas.microsoft.com/office/drawing/2014/main" id="{BCDE3033-7EC0-9E16-2FAD-63ECAB68746E}"/>
              </a:ext>
            </a:extLst>
          </p:cNvPr>
          <p:cNvSpPr txBox="1">
            <a:spLocks/>
          </p:cNvSpPr>
          <p:nvPr/>
        </p:nvSpPr>
        <p:spPr>
          <a:xfrm>
            <a:off x="2563933" y="1409291"/>
            <a:ext cx="4536489" cy="3968396"/>
          </a:xfrm>
          <a:prstGeom prst="rect">
            <a:avLst/>
          </a:prstGeom>
        </p:spPr>
        <p:txBody>
          <a:bodyPr anchor="ctr">
            <a:normAutofit/>
          </a:bodyPr>
          <a:lstStyle>
            <a:lvl1pPr marL="228600" indent="-228600" algn="r" rtl="1"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r" rtl="1"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r" rtl="1"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r" rtl="1"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r" rtl="1"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panose="020B0604020202020204" pitchFamily="34" charset="0"/>
              <a:buNone/>
            </a:pPr>
            <a:r>
              <a:rPr lang="he-IL" sz="1800" dirty="0"/>
              <a:t>המרכז למשפחה בשלוה נועד להעניק תמיכה היקפית למשפחה של הילד המיוחד, מתוך אמונה כי המשפחה היא הלב הפועם של הילד, וכי חיזוק ההורים, האחים והסבים הוא תנאי לצמיחה, לשיקום ולחוסן המשפחתי כולו.</a:t>
            </a:r>
          </a:p>
          <a:p>
            <a:pPr marL="0" indent="0" eaLnBrk="1" hangingPunct="1">
              <a:buFont typeface="Arial" panose="020B0604020202020204" pitchFamily="34" charset="0"/>
              <a:buNone/>
            </a:pPr>
            <a:r>
              <a:rPr lang="he-IL" sz="1800" dirty="0"/>
              <a:t>המרכז פועל כדי לטפח קהילה משמעותית ומחבקת, להציע כלים ותמיכה רגשית ומעשית לכל שלב במסע, וליצור תחושת שייכות וגאווה בקרב משפחות לילדים עם צרכים מיוחדים. החזון שלנו הוא לייצר חברה בה כל משפחה מרגישה שלמה, מחוברת, אהובה ומשפיעה גם כשדרכה שונה.</a:t>
            </a:r>
            <a:endParaRPr lang="en-US" sz="1800" dirty="0"/>
          </a:p>
        </p:txBody>
      </p:sp>
    </p:spTree>
    <p:extLst>
      <p:ext uri="{BB962C8B-B14F-4D97-AF65-F5344CB8AC3E}">
        <p14:creationId xmlns:p14="http://schemas.microsoft.com/office/powerpoint/2010/main" val="114890113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7" name="Rectangle 6"/>
          <p:cNvSpPr/>
          <p:nvPr/>
        </p:nvSpPr>
        <p:spPr>
          <a:xfrm>
            <a:off x="5835535" y="482138"/>
            <a:ext cx="5677592" cy="739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p:cNvSpPr txBox="1">
            <a:spLocks/>
          </p:cNvSpPr>
          <p:nvPr/>
        </p:nvSpPr>
        <p:spPr>
          <a:xfrm>
            <a:off x="854826" y="581260"/>
            <a:ext cx="10515600" cy="765404"/>
          </a:xfrm>
          <a:prstGeom prst="rect">
            <a:avLst/>
          </a:prstGeom>
        </p:spPr>
        <p:txBody>
          <a:bodyPr vert="horz" lIns="91440" tIns="45720" rIns="91440" bIns="45720" rtlCol="1" anchor="b">
            <a:normAutofit/>
          </a:bodyPr>
          <a:lstStyle>
            <a:lvl1pPr algn="ctr" defTabSz="914377" rtl="1" eaLnBrk="1" latinLnBrk="0" hangingPunct="1">
              <a:lnSpc>
                <a:spcPct val="90000"/>
              </a:lnSpc>
              <a:spcBef>
                <a:spcPct val="0"/>
              </a:spcBef>
              <a:buNone/>
              <a:defRPr sz="6000" kern="1200">
                <a:solidFill>
                  <a:schemeClr val="tx1"/>
                </a:solidFill>
                <a:latin typeface="+mj-lt"/>
                <a:ea typeface="+mj-ea"/>
                <a:cs typeface="+mj-cs"/>
              </a:defRPr>
            </a:lvl1pPr>
          </a:lstStyle>
          <a:p>
            <a:pPr algn="r"/>
            <a:r>
              <a:rPr lang="he-IL" sz="4000" dirty="0">
                <a:solidFill>
                  <a:srgbClr val="891B7F"/>
                </a:solidFill>
                <a:latin typeface="Tahoma" panose="020B0604030504040204" pitchFamily="34" charset="0"/>
                <a:ea typeface="Tahoma" panose="020B0604030504040204" pitchFamily="34" charset="0"/>
                <a:cs typeface="Tahoma" panose="020B0604030504040204" pitchFamily="34" charset="0"/>
              </a:rPr>
              <a:t>מחלקת הבוגרים בשלוה</a:t>
            </a:r>
          </a:p>
        </p:txBody>
      </p:sp>
      <p:sp>
        <p:nvSpPr>
          <p:cNvPr id="4" name="מלבן 3">
            <a:extLst>
              <a:ext uri="{FF2B5EF4-FFF2-40B4-BE49-F238E27FC236}">
                <a16:creationId xmlns:a16="http://schemas.microsoft.com/office/drawing/2014/main" id="{25E11FE7-A36E-4A94-BEB6-C71BF1380631}"/>
              </a:ext>
            </a:extLst>
          </p:cNvPr>
          <p:cNvSpPr/>
          <p:nvPr/>
        </p:nvSpPr>
        <p:spPr>
          <a:xfrm>
            <a:off x="9144000" y="5211097"/>
            <a:ext cx="1524000" cy="521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a:p>
        </p:txBody>
      </p:sp>
      <p:sp>
        <p:nvSpPr>
          <p:cNvPr id="10" name="תיבת טקסט 9">
            <a:extLst>
              <a:ext uri="{FF2B5EF4-FFF2-40B4-BE49-F238E27FC236}">
                <a16:creationId xmlns:a16="http://schemas.microsoft.com/office/drawing/2014/main" id="{6CF4B452-6C2C-4F1D-AA94-90322EFC8D9D}"/>
              </a:ext>
            </a:extLst>
          </p:cNvPr>
          <p:cNvSpPr txBox="1"/>
          <p:nvPr/>
        </p:nvSpPr>
        <p:spPr>
          <a:xfrm>
            <a:off x="8553451" y="5210879"/>
            <a:ext cx="2114550" cy="738664"/>
          </a:xfrm>
          <a:prstGeom prst="rect">
            <a:avLst/>
          </a:prstGeom>
          <a:noFill/>
        </p:spPr>
        <p:txBody>
          <a:bodyPr wrap="square" rtlCol="0">
            <a:spAutoFit/>
          </a:bodyPr>
          <a:lstStyle/>
          <a:p>
            <a:r>
              <a:rPr lang="he-IL" sz="2400" dirty="0">
                <a:solidFill>
                  <a:schemeClr val="tx1">
                    <a:lumMod val="65000"/>
                    <a:lumOff val="35000"/>
                  </a:schemeClr>
                </a:solidFill>
                <a:latin typeface="Fb Metali" panose="02020503050405020304" pitchFamily="18" charset="-79"/>
                <a:cs typeface="Fb Metali" panose="02020503050405020304" pitchFamily="18" charset="-79"/>
              </a:rPr>
              <a:t>עולים דרגה</a:t>
            </a:r>
          </a:p>
          <a:p>
            <a:endParaRPr lang="sq-AL" dirty="0"/>
          </a:p>
        </p:txBody>
      </p:sp>
    </p:spTree>
    <p:extLst>
      <p:ext uri="{BB962C8B-B14F-4D97-AF65-F5344CB8AC3E}">
        <p14:creationId xmlns:p14="http://schemas.microsoft.com/office/powerpoint/2010/main" val="362791441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274029161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DAF67-86D3-D96C-A03E-4BB6DB7F5D50}"/>
              </a:ext>
            </a:extLst>
          </p:cNvPr>
          <p:cNvSpPr>
            <a:spLocks noGrp="1"/>
          </p:cNvSpPr>
          <p:nvPr>
            <p:ph type="title"/>
          </p:nvPr>
        </p:nvSpPr>
        <p:spPr>
          <a:xfrm>
            <a:off x="809414" y="1606955"/>
            <a:ext cx="4270587" cy="648143"/>
          </a:xfrm>
        </p:spPr>
        <p:txBody>
          <a:bodyPr anchor="b">
            <a:noAutofit/>
          </a:bodyPr>
          <a:lstStyle/>
          <a:p>
            <a:pPr algn="ctr"/>
            <a:r>
              <a:rPr lang="he-IL" sz="4800" dirty="0">
                <a:cs typeface="+mn-cs"/>
              </a:rPr>
              <a:t>דיור בקהילה</a:t>
            </a:r>
            <a:endParaRPr lang="en-US" sz="4800" dirty="0">
              <a:cs typeface="+mn-cs"/>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DE3033-7EC0-9E16-2FAD-63ECAB68746E}"/>
              </a:ext>
            </a:extLst>
          </p:cNvPr>
          <p:cNvSpPr>
            <a:spLocks noGrp="1"/>
          </p:cNvSpPr>
          <p:nvPr>
            <p:ph idx="1"/>
          </p:nvPr>
        </p:nvSpPr>
        <p:spPr>
          <a:xfrm>
            <a:off x="692457" y="2730205"/>
            <a:ext cx="5011420" cy="3320668"/>
          </a:xfrm>
        </p:spPr>
        <p:txBody>
          <a:bodyPr>
            <a:noAutofit/>
          </a:bodyPr>
          <a:lstStyle/>
          <a:p>
            <a:pPr marL="0" indent="0" algn="just" rtl="1">
              <a:buNone/>
            </a:pPr>
            <a:r>
              <a:rPr lang="he-IL" sz="1600" dirty="0">
                <a:latin typeface="Calibri Light" panose="020F0302020204030204" pitchFamily="34" charset="0"/>
              </a:rPr>
              <a:t>ארגון שלוה מפעיל דירות למגורים עצמאיים בקהילה עבור גברים ונשים עם מוגבלויות. הדיירים, העטופים בתמיכה מקצועית וחברתית, מטפחים יחסים דמויי משפחה ומשתלבים בצורה מוצלחת בחיי הקהילה. הסטנדרט הגבוה של הדירות בשלוה ומספר הדיירים המתגוררים בהן מקדם איכות חיים ופתרונות מגורים עצמאיים יציבים וארוכי טווח עבור מבוגרים עם מוגבלויות.</a:t>
            </a:r>
            <a:endParaRPr lang="en-US" sz="1600" dirty="0">
              <a:latin typeface="Calibri Light" panose="020F0302020204030204" pitchFamily="34" charset="0"/>
            </a:endParaRPr>
          </a:p>
          <a:p>
            <a:pPr marL="0" indent="0" algn="r" rtl="1">
              <a:buNone/>
            </a:pPr>
            <a:r>
              <a:rPr lang="he-IL" sz="1600" b="1" dirty="0">
                <a:latin typeface="Calibri Light" panose="020F0302020204030204" pitchFamily="34" charset="0"/>
              </a:rPr>
              <a:t>נתונים:</a:t>
            </a:r>
            <a:r>
              <a:rPr lang="en-US" sz="1600" dirty="0">
                <a:latin typeface="Calibri Light" panose="020F0302020204030204" pitchFamily="34" charset="0"/>
              </a:rPr>
              <a:t> </a:t>
            </a:r>
            <a:r>
              <a:rPr lang="he-IL" sz="1600" dirty="0">
                <a:latin typeface="Calibri Light" panose="020F0302020204030204" pitchFamily="34" charset="0"/>
              </a:rPr>
              <a:t> </a:t>
            </a:r>
            <a:endParaRPr lang="en-US" sz="1600" dirty="0">
              <a:latin typeface="Calibri Light" panose="020F0302020204030204" pitchFamily="34" charset="0"/>
            </a:endParaRPr>
          </a:p>
          <a:p>
            <a:pPr marL="0" indent="0" algn="r">
              <a:buNone/>
            </a:pPr>
            <a:r>
              <a:rPr lang="he-IL" sz="1600" dirty="0"/>
              <a:t>24 דירות</a:t>
            </a:r>
          </a:p>
          <a:p>
            <a:pPr marL="0" indent="0" algn="r">
              <a:buNone/>
            </a:pPr>
            <a:r>
              <a:rPr lang="he-IL" sz="1600" dirty="0"/>
              <a:t>112 דיירים</a:t>
            </a:r>
          </a:p>
          <a:p>
            <a:pPr marL="0" indent="0" algn="r">
              <a:buNone/>
            </a:pPr>
            <a:r>
              <a:rPr lang="he-IL" sz="1600" dirty="0"/>
              <a:t>הצוות כולל 8 רכזים </a:t>
            </a:r>
          </a:p>
          <a:p>
            <a:pPr marL="0" indent="0" algn="r">
              <a:buNone/>
            </a:pPr>
            <a:r>
              <a:rPr lang="he-IL" sz="1600" dirty="0"/>
              <a:t>112 מדריכים</a:t>
            </a:r>
            <a:endParaRPr lang="en-US" sz="1600" dirty="0"/>
          </a:p>
          <a:p>
            <a:pPr marL="0" indent="0" algn="r">
              <a:buNone/>
            </a:pPr>
            <a:endParaRPr lang="en-US" sz="1600" dirty="0">
              <a:latin typeface="Calibri Light" panose="020F0302020204030204" pitchFamily="34" charset="0"/>
            </a:endParaRPr>
          </a:p>
        </p:txBody>
      </p:sp>
      <p:pic>
        <p:nvPicPr>
          <p:cNvPr id="5" name="Picture 4">
            <a:extLst>
              <a:ext uri="{FF2B5EF4-FFF2-40B4-BE49-F238E27FC236}">
                <a16:creationId xmlns:a16="http://schemas.microsoft.com/office/drawing/2014/main" id="{8EED2642-9088-D71C-D61B-3FB55912BF39}"/>
              </a:ext>
            </a:extLst>
          </p:cNvPr>
          <p:cNvPicPr>
            <a:picLocks noChangeAspect="1"/>
          </p:cNvPicPr>
          <p:nvPr/>
        </p:nvPicPr>
        <p:blipFill rotWithShape="1">
          <a:blip r:embed="rId3"/>
          <a:srcRect r="1" b="5786"/>
          <a:stretch/>
        </p:blipFill>
        <p:spPr>
          <a:xfrm>
            <a:off x="6119591" y="-67734"/>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1246738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DAF67-86D3-D96C-A03E-4BB6DB7F5D50}"/>
              </a:ext>
            </a:extLst>
          </p:cNvPr>
          <p:cNvSpPr>
            <a:spLocks noGrp="1"/>
          </p:cNvSpPr>
          <p:nvPr>
            <p:ph type="title"/>
          </p:nvPr>
        </p:nvSpPr>
        <p:spPr>
          <a:xfrm>
            <a:off x="841248" y="548640"/>
            <a:ext cx="3600860" cy="5431536"/>
          </a:xfrm>
        </p:spPr>
        <p:txBody>
          <a:bodyPr>
            <a:normAutofit/>
          </a:bodyPr>
          <a:lstStyle/>
          <a:p>
            <a:r>
              <a:rPr lang="en-US" sz="4600"/>
              <a:t>Rehabilitative Day Care</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DE3033-7EC0-9E16-2FAD-63ECAB68746E}"/>
              </a:ext>
            </a:extLst>
          </p:cNvPr>
          <p:cNvSpPr>
            <a:spLocks noGrp="1"/>
          </p:cNvSpPr>
          <p:nvPr>
            <p:ph idx="1"/>
          </p:nvPr>
        </p:nvSpPr>
        <p:spPr>
          <a:xfrm>
            <a:off x="5126418" y="552091"/>
            <a:ext cx="6032819" cy="5431536"/>
          </a:xfrm>
        </p:spPr>
        <p:txBody>
          <a:bodyPr anchor="ctr">
            <a:normAutofit/>
          </a:bodyPr>
          <a:lstStyle/>
          <a:p>
            <a:pPr marL="0" indent="0" algn="r">
              <a:buNone/>
            </a:pPr>
            <a:r>
              <a:rPr lang="he-IL" sz="2000" dirty="0"/>
              <a:t>רועי נמצא בשלווה כבר שנים. שלווה היא ביתו. הוא התחיל בתוכנית אחר הצהריים ולאחר מכן הצטרף לתוכנית "עולים בדרגה" של צה"ל, שם שירת שירות משמעותי במשמר הגבול.</a:t>
            </a:r>
          </a:p>
          <a:p>
            <a:pPr marL="0" indent="0" algn="r">
              <a:buNone/>
            </a:pPr>
            <a:endParaRPr lang="he-IL" sz="2000" dirty="0"/>
          </a:p>
          <a:p>
            <a:pPr marL="0" indent="0" algn="r">
              <a:buNone/>
            </a:pPr>
            <a:r>
              <a:rPr lang="he-IL" sz="2000" dirty="0"/>
              <a:t>לאחר שחרורו, רועי הצטרף לתוכנית "חיים עצמאיים" של שלווה וכיום הוא גר עם שותפים לדירה בדירת שלווה. כל יום, רועי מגיע לעבודה בשלווה, שם הוא חלק מצוות האבטחה, עם חיוך ענק על פניו.</a:t>
            </a:r>
          </a:p>
          <a:p>
            <a:pPr marL="0" indent="0" algn="r">
              <a:buNone/>
            </a:pPr>
            <a:endParaRPr lang="he-IL" sz="2000" dirty="0"/>
          </a:p>
          <a:p>
            <a:pPr marL="0" indent="0" algn="r">
              <a:buNone/>
            </a:pPr>
            <a:r>
              <a:rPr lang="he-IL" sz="2000" dirty="0"/>
              <a:t>כחלק מעבודתו, רועי מקבל את פני כל המבקרים ומאמת את זהותם. רועי אוהב את עבודתו ואף הציל חיים!</a:t>
            </a:r>
          </a:p>
          <a:p>
            <a:pPr marL="0" indent="0" algn="r">
              <a:buNone/>
            </a:pPr>
            <a:endParaRPr lang="he-IL" sz="2000" dirty="0"/>
          </a:p>
          <a:p>
            <a:pPr marL="0" indent="0" algn="r">
              <a:buNone/>
            </a:pPr>
            <a:r>
              <a:rPr lang="he-IL" sz="2000" dirty="0"/>
              <a:t>"במהלך משמרת, שמתי לב במצלמות שפורצת שריפה באזור המטבח, מבלי שצוות המטבח שם לב לכך. מיד התרעתי וקראתי לעזרה, ותוך דקות ספורות השריפה כובתה."</a:t>
            </a:r>
            <a:endParaRPr lang="en-US" sz="2000" dirty="0"/>
          </a:p>
        </p:txBody>
      </p:sp>
      <p:pic>
        <p:nvPicPr>
          <p:cNvPr id="5122" name="Picture 2" descr="https://lh7-us.googleusercontent.com/docsz/AD_4nXd9kIavROjIgI8bzqmXnMhqbGxAhz-5DNBrswA9naJ2huEE-x2OVKODJPjGRefsnPfhaepAQVvxUsoA8ZJIyg8_oGlvkXRCcOxFUa_RAghNl69gOZpCMOaMbZehmx5IzZn-fxt7AsIkaWgRP1_N?key=SMS1Ra50x3KC7r6sgO7Aiw"/>
          <p:cNvPicPr>
            <a:picLocks noChangeAspect="1" noChangeArrowheads="1"/>
          </p:cNvPicPr>
          <p:nvPr/>
        </p:nvPicPr>
        <p:blipFill rotWithShape="1">
          <a:blip r:embed="rId2">
            <a:extLst>
              <a:ext uri="{28A0092B-C50C-407E-A947-70E740481C1C}">
                <a14:useLocalDpi xmlns:a14="http://schemas.microsoft.com/office/drawing/2010/main" val="0"/>
              </a:ext>
            </a:extLst>
          </a:blip>
          <a:srcRect l="24802" t="17351" r="25486"/>
          <a:stretch/>
        </p:blipFill>
        <p:spPr bwMode="auto">
          <a:xfrm>
            <a:off x="841248" y="1125573"/>
            <a:ext cx="3438652" cy="428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25493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8410" y="2424763"/>
            <a:ext cx="1661032" cy="461665"/>
          </a:xfrm>
          <a:prstGeom prst="rect">
            <a:avLst/>
          </a:prstGeom>
        </p:spPr>
        <p:txBody>
          <a:bodyPr wrap="none">
            <a:spAutoFit/>
          </a:bodyPr>
          <a:lstStyle/>
          <a:p>
            <a:r>
              <a:rPr lang="he-IL" sz="2400" u="sng" dirty="0">
                <a:solidFill>
                  <a:srgbClr val="0563C1"/>
                </a:solidFill>
                <a:ea typeface="Calibri" panose="020F0502020204030204" pitchFamily="34" charset="0"/>
                <a:hlinkClick r:id="rId3"/>
              </a:rPr>
              <a:t>דיור בקהילה</a:t>
            </a:r>
            <a:endParaRPr lang="he-IL" sz="2400" dirty="0"/>
          </a:p>
        </p:txBody>
      </p:sp>
    </p:spTree>
    <p:extLst>
      <p:ext uri="{BB962C8B-B14F-4D97-AF65-F5344CB8AC3E}">
        <p14:creationId xmlns:p14="http://schemas.microsoft.com/office/powerpoint/2010/main" val="51163261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DAF67-86D3-D96C-A03E-4BB6DB7F5D50}"/>
              </a:ext>
            </a:extLst>
          </p:cNvPr>
          <p:cNvSpPr>
            <a:spLocks noGrp="1"/>
          </p:cNvSpPr>
          <p:nvPr>
            <p:ph type="title"/>
          </p:nvPr>
        </p:nvSpPr>
        <p:spPr>
          <a:xfrm>
            <a:off x="1063869" y="1019908"/>
            <a:ext cx="2467708" cy="1567086"/>
          </a:xfrm>
        </p:spPr>
        <p:txBody>
          <a:bodyPr anchor="b">
            <a:noAutofit/>
          </a:bodyPr>
          <a:lstStyle/>
          <a:p>
            <a:pPr algn="just"/>
            <a:r>
              <a:rPr lang="he-IL" dirty="0">
                <a:cs typeface="+mn-cs"/>
              </a:rPr>
              <a:t>תעסוקה</a:t>
            </a:r>
            <a:br>
              <a:rPr lang="en-US" dirty="0">
                <a:cs typeface="+mn-cs"/>
              </a:rPr>
            </a:br>
            <a:endParaRPr lang="en-US" dirty="0">
              <a:cs typeface="+mn-cs"/>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DE3033-7EC0-9E16-2FAD-63ECAB68746E}"/>
              </a:ext>
            </a:extLst>
          </p:cNvPr>
          <p:cNvSpPr>
            <a:spLocks noGrp="1"/>
          </p:cNvSpPr>
          <p:nvPr>
            <p:ph idx="1"/>
          </p:nvPr>
        </p:nvSpPr>
        <p:spPr>
          <a:xfrm>
            <a:off x="157317" y="2696127"/>
            <a:ext cx="5750548" cy="3846716"/>
          </a:xfrm>
        </p:spPr>
        <p:txBody>
          <a:bodyPr>
            <a:noAutofit/>
          </a:bodyPr>
          <a:lstStyle/>
          <a:p>
            <a:pPr marL="0" indent="0" algn="r" rtl="1">
              <a:lnSpc>
                <a:spcPct val="120000"/>
              </a:lnSpc>
              <a:buNone/>
            </a:pPr>
            <a:r>
              <a:rPr lang="he-IL" sz="1600" b="1" u="sng" dirty="0">
                <a:latin typeface="Calibri Light" panose="020F0302020204030204" pitchFamily="34" charset="0"/>
              </a:rPr>
              <a:t>תעסוקה-</a:t>
            </a:r>
          </a:p>
          <a:p>
            <a:pPr marL="0" indent="0" algn="r" rtl="1">
              <a:lnSpc>
                <a:spcPct val="120000"/>
              </a:lnSpc>
              <a:buNone/>
            </a:pPr>
            <a:r>
              <a:rPr lang="he-IL" sz="1600" b="1" dirty="0">
                <a:latin typeface="Calibri Light" panose="020F0302020204030204" pitchFamily="34" charset="0"/>
              </a:rPr>
              <a:t>על התכנית:</a:t>
            </a:r>
            <a:r>
              <a:rPr lang="en-US" sz="1600" dirty="0">
                <a:latin typeface="Calibri Light" panose="020F0302020204030204" pitchFamily="34" charset="0"/>
              </a:rPr>
              <a:t> </a:t>
            </a:r>
            <a:r>
              <a:rPr lang="he-IL" sz="1600" dirty="0">
                <a:latin typeface="Calibri Light" panose="020F0302020204030204" pitchFamily="34" charset="0"/>
              </a:rPr>
              <a:t>שלוה מעמידה לרשות הבוגרים מגון אפשרויות לתעסוקה מוגנת, לצעירים שעושים את צעדיהם הראשונים בעולם העבודה. הייחוד בתעסוקה בשלוה הוא, הימנעות מעבודות "</a:t>
            </a:r>
            <a:r>
              <a:rPr lang="he-IL" sz="1600" dirty="0" err="1">
                <a:latin typeface="Calibri Light" panose="020F0302020204030204" pitchFamily="34" charset="0"/>
              </a:rPr>
              <a:t>חזרתיות</a:t>
            </a:r>
            <a:r>
              <a:rPr lang="he-IL" sz="1600" dirty="0">
                <a:latin typeface="Calibri Light" panose="020F0302020204030204" pitchFamily="34" charset="0"/>
              </a:rPr>
              <a:t>" ודגש על יצירה אישית ואומנות. בשלוה מתקיימת סדנה ליצירת כלי קרמיקה, מפעל לאריזה ושיווק של סוגי תה מיוחדים, תוכנית לשזירת פנינים ויצירת תכשיטים ייחודים שבהם יכולים היוצרים לבטא את נטיותיהם האמנותיות, העדפותיהם האישיות והיצירתיות הייחודית לכל אחד.</a:t>
            </a:r>
            <a:endParaRPr lang="en-US" sz="1600" dirty="0">
              <a:latin typeface="Calibri Light" panose="020F0302020204030204" pitchFamily="34" charset="0"/>
            </a:endParaRPr>
          </a:p>
          <a:p>
            <a:pPr marL="0" indent="0" algn="just" rtl="1">
              <a:lnSpc>
                <a:spcPct val="120000"/>
              </a:lnSpc>
              <a:buNone/>
            </a:pPr>
            <a:r>
              <a:rPr lang="he-IL" sz="1400" dirty="0">
                <a:latin typeface="Calibri Light" panose="020F0302020204030204" pitchFamily="34" charset="0"/>
              </a:rPr>
              <a:t> </a:t>
            </a:r>
            <a:r>
              <a:rPr lang="he-IL" sz="1200" dirty="0">
                <a:latin typeface="Calibri Light" panose="020F0302020204030204" pitchFamily="34" charset="0"/>
              </a:rPr>
              <a:t> </a:t>
            </a:r>
            <a:endParaRPr lang="en-US" sz="1200" dirty="0">
              <a:latin typeface="Calibri Light" panose="020F0302020204030204" pitchFamily="34" charset="0"/>
            </a:endParaRPr>
          </a:p>
          <a:p>
            <a:pPr marL="0" indent="0" algn="just">
              <a:lnSpc>
                <a:spcPct val="120000"/>
              </a:lnSpc>
              <a:buNone/>
            </a:pPr>
            <a:endParaRPr lang="en-US" sz="1200" dirty="0">
              <a:latin typeface="Calibri Light" panose="020F0302020204030204" pitchFamily="34" charset="0"/>
            </a:endParaRPr>
          </a:p>
        </p:txBody>
      </p:sp>
      <p:pic>
        <p:nvPicPr>
          <p:cNvPr id="5" name="Picture 4">
            <a:extLst>
              <a:ext uri="{FF2B5EF4-FFF2-40B4-BE49-F238E27FC236}">
                <a16:creationId xmlns:a16="http://schemas.microsoft.com/office/drawing/2014/main" id="{4757607E-478C-A5F4-5920-C867055FBEBB}"/>
              </a:ext>
            </a:extLst>
          </p:cNvPr>
          <p:cNvPicPr>
            <a:picLocks noChangeAspect="1"/>
          </p:cNvPicPr>
          <p:nvPr/>
        </p:nvPicPr>
        <p:blipFill rotWithShape="1">
          <a:blip r:embed="rId3"/>
          <a:srcRect l="18754" r="2" b="2"/>
          <a:stretch/>
        </p:blipFill>
        <p:spPr>
          <a:xfrm>
            <a:off x="590786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134108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65E7-FA50-80A4-E0B1-02B79D5327DC}"/>
              </a:ext>
            </a:extLst>
          </p:cNvPr>
          <p:cNvSpPr>
            <a:spLocks noGrp="1"/>
          </p:cNvSpPr>
          <p:nvPr>
            <p:ph type="title"/>
          </p:nvPr>
        </p:nvSpPr>
        <p:spPr/>
        <p:txBody>
          <a:bodyPr/>
          <a:lstStyle/>
          <a:p>
            <a:pPr algn="ctr"/>
            <a:r>
              <a:rPr lang="he-IL" dirty="0"/>
              <a:t>תעסוקה</a:t>
            </a:r>
          </a:p>
        </p:txBody>
      </p:sp>
      <p:sp>
        <p:nvSpPr>
          <p:cNvPr id="4" name="תיבת טקסט 3">
            <a:extLst>
              <a:ext uri="{FF2B5EF4-FFF2-40B4-BE49-F238E27FC236}">
                <a16:creationId xmlns:a16="http://schemas.microsoft.com/office/drawing/2014/main" id="{FA2CD121-AD46-5522-1395-935FDEF509C0}"/>
              </a:ext>
            </a:extLst>
          </p:cNvPr>
          <p:cNvSpPr txBox="1"/>
          <p:nvPr/>
        </p:nvSpPr>
        <p:spPr>
          <a:xfrm>
            <a:off x="3775587" y="2381553"/>
            <a:ext cx="6096000" cy="369332"/>
          </a:xfrm>
          <a:prstGeom prst="rect">
            <a:avLst/>
          </a:prstGeom>
          <a:noFill/>
        </p:spPr>
        <p:txBody>
          <a:bodyPr wrap="square">
            <a:spAutoFit/>
          </a:bodyPr>
          <a:lstStyle/>
          <a:p>
            <a:r>
              <a:rPr lang="en-US" dirty="0">
                <a:hlinkClick r:id="rId2"/>
              </a:rPr>
              <a:t>https://www.youtube.com/watch?v=wTVPc27B7Vg</a:t>
            </a:r>
            <a:r>
              <a:rPr lang="en-US" dirty="0"/>
              <a:t> </a:t>
            </a:r>
            <a:endParaRPr lang="he-IL" dirty="0"/>
          </a:p>
        </p:txBody>
      </p:sp>
    </p:spTree>
    <p:extLst>
      <p:ext uri="{BB962C8B-B14F-4D97-AF65-F5344CB8AC3E}">
        <p14:creationId xmlns:p14="http://schemas.microsoft.com/office/powerpoint/2010/main" val="407187108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DAF67-86D3-D96C-A03E-4BB6DB7F5D50}"/>
              </a:ext>
            </a:extLst>
          </p:cNvPr>
          <p:cNvSpPr>
            <a:spLocks noGrp="1"/>
          </p:cNvSpPr>
          <p:nvPr>
            <p:ph type="title"/>
          </p:nvPr>
        </p:nvSpPr>
        <p:spPr>
          <a:xfrm>
            <a:off x="841248" y="548640"/>
            <a:ext cx="3600860" cy="5431536"/>
          </a:xfrm>
        </p:spPr>
        <p:txBody>
          <a:bodyPr>
            <a:normAutofit/>
          </a:bodyPr>
          <a:lstStyle/>
          <a:p>
            <a:r>
              <a:rPr lang="en-US" sz="4600"/>
              <a:t>Rehabilitative Day Care</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DE3033-7EC0-9E16-2FAD-63ECAB68746E}"/>
              </a:ext>
            </a:extLst>
          </p:cNvPr>
          <p:cNvSpPr>
            <a:spLocks noGrp="1"/>
          </p:cNvSpPr>
          <p:nvPr>
            <p:ph idx="1"/>
          </p:nvPr>
        </p:nvSpPr>
        <p:spPr>
          <a:xfrm>
            <a:off x="5126418" y="552091"/>
            <a:ext cx="6032819" cy="5431536"/>
          </a:xfrm>
        </p:spPr>
        <p:txBody>
          <a:bodyPr anchor="ctr">
            <a:normAutofit fontScale="85000" lnSpcReduction="20000"/>
          </a:bodyPr>
          <a:lstStyle/>
          <a:p>
            <a:pPr marL="0" indent="0" algn="ctr" rtl="1">
              <a:buNone/>
            </a:pPr>
            <a:r>
              <a:rPr lang="he-IL" dirty="0">
                <a:latin typeface="Calibri Light" panose="020F0302020204030204" pitchFamily="34" charset="0"/>
              </a:rPr>
              <a:t>מאיר:</a:t>
            </a:r>
          </a:p>
          <a:p>
            <a:pPr marL="0" indent="0" algn="ctr" rtl="1">
              <a:buNone/>
            </a:pPr>
            <a:r>
              <a:rPr lang="he-IL" dirty="0">
                <a:latin typeface="Calibri Light" panose="020F0302020204030204" pitchFamily="34" charset="0"/>
              </a:rPr>
              <a:t>מאיר עובד בתעסוקה של שלוה, במחלקת קרמיקה ואמנות, פעמיים בשבוע הוא עובד במתפרה אשר נמצאת "בבית של אביה" בירושלים.</a:t>
            </a:r>
            <a:endParaRPr lang="en-US" dirty="0">
              <a:latin typeface="Calibri Light" panose="020F0302020204030204" pitchFamily="34" charset="0"/>
            </a:endParaRPr>
          </a:p>
          <a:p>
            <a:pPr marL="0" indent="0" algn="ctr" rtl="1">
              <a:buNone/>
            </a:pPr>
            <a:r>
              <a:rPr lang="he-IL" dirty="0">
                <a:latin typeface="Calibri Light" panose="020F0302020204030204" pitchFamily="34" charset="0"/>
              </a:rPr>
              <a:t>מאיר עבר כברת דרך עצומה מאז שהחל את דרכו בשלוה, גם בפן האישי וגם במקצועי. הוא מתקדם בצעדי ענק לעצמאות, הוא רוכש מיומנויות פרקטיות לחיים האישיים והמקצועיים. </a:t>
            </a:r>
            <a:endParaRPr lang="en-US" dirty="0">
              <a:latin typeface="Calibri Light" panose="020F0302020204030204" pitchFamily="34" charset="0"/>
            </a:endParaRPr>
          </a:p>
          <a:p>
            <a:pPr marL="0" indent="0" algn="ctr" rtl="1">
              <a:buNone/>
            </a:pPr>
            <a:r>
              <a:rPr lang="he-IL" dirty="0">
                <a:latin typeface="Calibri Light" panose="020F0302020204030204" pitchFamily="34" charset="0"/>
              </a:rPr>
              <a:t>בעבודה מאיר החל כעובד מן המניין, היום הוא כבר בתפקיד משמעותי בכוח העבודה, עם המון אחריות במסגרת עבודתו.</a:t>
            </a:r>
            <a:endParaRPr lang="en-US" dirty="0">
              <a:latin typeface="Calibri Light" panose="020F0302020204030204" pitchFamily="34" charset="0"/>
            </a:endParaRPr>
          </a:p>
          <a:p>
            <a:pPr marL="0" indent="0" algn="ctr" rtl="1">
              <a:buNone/>
            </a:pPr>
            <a:r>
              <a:rPr lang="he-IL" dirty="0">
                <a:latin typeface="Calibri Light" panose="020F0302020204030204" pitchFamily="34" charset="0"/>
              </a:rPr>
              <a:t>מאיר תמיד שמח לעזור לכולם, וכמו שמו- הוא מאיר פנים לכולם. עוזר למי שצריך, נותן יד ומסביר למי שצריך את העבודה באהבה גדולה. אנחנו צופים לו הצלחה ענקית בהמשך, וכבר משתוקקים לראות את העתיד התעסוקתי פורץ הדרך אליו יגיע.</a:t>
            </a:r>
            <a:endParaRPr lang="en-US" dirty="0">
              <a:latin typeface="Calibri Light" panose="020F0302020204030204" pitchFamily="34" charset="0"/>
            </a:endParaRPr>
          </a:p>
          <a:p>
            <a:pPr marL="0" indent="0" algn="ctr" rtl="1">
              <a:buNone/>
            </a:pPr>
            <a:endParaRPr lang="en-US" dirty="0">
              <a:latin typeface="Calibri Light" panose="020F0302020204030204" pitchFamily="34" charset="0"/>
            </a:endParaRPr>
          </a:p>
        </p:txBody>
      </p:sp>
      <p:pic>
        <p:nvPicPr>
          <p:cNvPr id="1026" name="Picture 2" descr="https://lh7-us.googleusercontent.com/docsz/AD_4nXcHwlRIkEY8rwJ3Z39ISh6_vYu4E823AkDTTvQ6m7WRgxFoxpPJU5LttsxsBm2k0fAAuwQe4GHUPNlhlIwLo7m6v08iZyuxtsMmdgfcHl-uI8KMdCEI_45GWH_n9_vHJoqsTMAHDlJqswQc_podHg?key=SMS1Ra50x3KC7r6sgO7Ai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647" r="12726"/>
          <a:stretch/>
        </p:blipFill>
        <p:spPr bwMode="auto">
          <a:xfrm>
            <a:off x="707598" y="1248328"/>
            <a:ext cx="3600860" cy="3779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12302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DAF67-86D3-D96C-A03E-4BB6DB7F5D50}"/>
              </a:ext>
            </a:extLst>
          </p:cNvPr>
          <p:cNvSpPr>
            <a:spLocks noGrp="1"/>
          </p:cNvSpPr>
          <p:nvPr>
            <p:ph type="title"/>
          </p:nvPr>
        </p:nvSpPr>
        <p:spPr>
          <a:xfrm>
            <a:off x="640080" y="325369"/>
            <a:ext cx="4368602" cy="1956841"/>
          </a:xfrm>
        </p:spPr>
        <p:txBody>
          <a:bodyPr anchor="b">
            <a:normAutofit/>
          </a:bodyPr>
          <a:lstStyle/>
          <a:p>
            <a:pPr algn="ctr"/>
            <a:r>
              <a:rPr lang="he-IL" dirty="0"/>
              <a:t>תכנית עולים דרגה</a:t>
            </a:r>
            <a:endParaRPr lang="en-US"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DE3033-7EC0-9E16-2FAD-63ECAB68746E}"/>
              </a:ext>
            </a:extLst>
          </p:cNvPr>
          <p:cNvSpPr>
            <a:spLocks noGrp="1"/>
          </p:cNvSpPr>
          <p:nvPr>
            <p:ph idx="1"/>
          </p:nvPr>
        </p:nvSpPr>
        <p:spPr>
          <a:xfrm>
            <a:off x="640081" y="2872899"/>
            <a:ext cx="3919220" cy="3320668"/>
          </a:xfrm>
        </p:spPr>
        <p:txBody>
          <a:bodyPr>
            <a:normAutofit/>
          </a:bodyPr>
          <a:lstStyle/>
          <a:p>
            <a:pPr marL="0" indent="0" algn="r">
              <a:buNone/>
            </a:pPr>
            <a:r>
              <a:rPr lang="he-IL" sz="1700" dirty="0"/>
              <a:t>עולים דרגה הוא תוכנית שמופעלת על ידי שלוה בשותפות עם ממשלת ישראל לשילוב צעירים עם מוגבלויות בצה"ל. חיילי שלוה מגויסים ליחידות צבאיות שונות ומקבלים משימות בהתאם לרמת העצמאות והתחומי עניין האישיים שלהם. צוות שלוה מלווה את החיילים לבסיסי צה"ל ועוזר להם להתמודד עם המשימות הצבאיות ועם הדינמיקה החברתית ביחידות הצבאיות שלהם.</a:t>
            </a:r>
            <a:endParaRPr lang="en-US" sz="1700" dirty="0"/>
          </a:p>
        </p:txBody>
      </p:sp>
      <p:pic>
        <p:nvPicPr>
          <p:cNvPr id="5" name="Picture 4">
            <a:extLst>
              <a:ext uri="{FF2B5EF4-FFF2-40B4-BE49-F238E27FC236}">
                <a16:creationId xmlns:a16="http://schemas.microsoft.com/office/drawing/2014/main" id="{A5D3DF85-73AE-99B0-8DE5-D4E89D41E347}"/>
              </a:ext>
            </a:extLst>
          </p:cNvPr>
          <p:cNvPicPr>
            <a:picLocks noChangeAspect="1"/>
          </p:cNvPicPr>
          <p:nvPr/>
        </p:nvPicPr>
        <p:blipFill rotWithShape="1">
          <a:blip r:embed="rId3"/>
          <a:srcRect l="16718" r="8555" b="-2"/>
          <a:stretch/>
        </p:blipFill>
        <p:spPr>
          <a:xfrm>
            <a:off x="5764731"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844587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lh7-us.googleusercontent.com/docsz/AD_4nXd6c7EnJiSTLONEYB4fsL1d4H90aNQc3d6ssQP_DXT1kXBZfXvEesEb7EsvhPAUnJL3o31ZqfJl0aBPN81vA-HUbHFVGAtHagi7gbuOGgGqm-W7WosqNYA-udcIqo_UUqdA1MO_qRl_5gGUCUi_Lg?key=SMS1Ra50x3KC7r6sgO7Aiw"/>
          <p:cNvPicPr>
            <a:picLocks noChangeAspect="1" noChangeArrowheads="1"/>
          </p:cNvPicPr>
          <p:nvPr/>
        </p:nvPicPr>
        <p:blipFill rotWithShape="1">
          <a:blip r:embed="rId2">
            <a:extLst>
              <a:ext uri="{28A0092B-C50C-407E-A947-70E740481C1C}">
                <a14:useLocalDpi xmlns:a14="http://schemas.microsoft.com/office/drawing/2010/main" val="0"/>
              </a:ext>
            </a:extLst>
          </a:blip>
          <a:srcRect l="5764" t="15878" r="58524" b="7704"/>
          <a:stretch/>
        </p:blipFill>
        <p:spPr bwMode="auto">
          <a:xfrm>
            <a:off x="6527799" y="74380"/>
            <a:ext cx="5003800" cy="6709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1640" y="937828"/>
            <a:ext cx="4057096" cy="4401205"/>
          </a:xfrm>
          <a:prstGeom prst="rect">
            <a:avLst/>
          </a:prstGeom>
          <a:noFill/>
        </p:spPr>
        <p:txBody>
          <a:bodyPr wrap="square" rtlCol="1">
            <a:spAutoFit/>
          </a:bodyPr>
          <a:lstStyle/>
          <a:p>
            <a:pPr marL="0" indent="0" algn="r">
              <a:buNone/>
            </a:pPr>
            <a:r>
              <a:rPr lang="he-IL" sz="2000" dirty="0"/>
              <a:t>"אני שמח בתפקידי ומוצא בו משמעות, במיוחד בתקופת המלחמה הזו. זה עמוס, אבל אני מרוצה </a:t>
            </a:r>
            <a:r>
              <a:rPr lang="he-IL" sz="2000" dirty="0" err="1"/>
              <a:t>מהלו"ז</a:t>
            </a:r>
            <a:r>
              <a:rPr lang="he-IL" sz="2000" dirty="0"/>
              <a:t> המלא מהבוקר עד הערב, הן בצבא והן לאחר מכן בשלווה. יותר מאשר העומס מפחיד אותי, מה שמפחיד אותי הוא להתעורר בבוקר ולא לדעת מה אעשה באותו היום.  </a:t>
            </a:r>
          </a:p>
          <a:p>
            <a:pPr marL="0" indent="0" algn="r">
              <a:buNone/>
            </a:pPr>
            <a:r>
              <a:rPr lang="he-IL" sz="2000" dirty="0"/>
              <a:t>הקסם של שלווה קשה להסביר במילים. הרבה פעמים כשאני מרגיש תקוע, אני מקבל תמיכה מצוות שלווה, ואני מגלה שיש לי את הכלים להתמודד, אבל הם עוזרים לי לחדד אותם ולהשתמש בהם כך שבעתיד אוכל להיות עצמאי יותר."</a:t>
            </a:r>
            <a:endParaRPr lang="en-US" sz="2000" dirty="0"/>
          </a:p>
        </p:txBody>
      </p:sp>
    </p:spTree>
    <p:extLst>
      <p:ext uri="{BB962C8B-B14F-4D97-AF65-F5344CB8AC3E}">
        <p14:creationId xmlns:p14="http://schemas.microsoft.com/office/powerpoint/2010/main" val="220737246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7"/>
            <a:ext cx="12192000" cy="6854573"/>
          </a:xfrm>
          <a:prstGeom prst="rect">
            <a:avLst/>
          </a:prstGeom>
        </p:spPr>
      </p:pic>
    </p:spTree>
    <p:extLst>
      <p:ext uri="{BB962C8B-B14F-4D97-AF65-F5344CB8AC3E}">
        <p14:creationId xmlns:p14="http://schemas.microsoft.com/office/powerpoint/2010/main" val="361908047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89763559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231694554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64" y="-1"/>
            <a:ext cx="12195049" cy="6858001"/>
          </a:xfrm>
          <a:prstGeom prst="rect">
            <a:avLst/>
          </a:prstGeom>
        </p:spPr>
      </p:pic>
      <p:sp>
        <p:nvSpPr>
          <p:cNvPr id="4" name="TextBox 3"/>
          <p:cNvSpPr txBox="1"/>
          <p:nvPr/>
        </p:nvSpPr>
        <p:spPr>
          <a:xfrm>
            <a:off x="3116293" y="2998485"/>
            <a:ext cx="8212411" cy="2869629"/>
          </a:xfrm>
          <a:prstGeom prst="rect">
            <a:avLst/>
          </a:prstGeom>
          <a:solidFill>
            <a:srgbClr val="8A1C7A"/>
          </a:solidFill>
        </p:spPr>
        <p:txBody>
          <a:bodyPr wrap="square" rtlCol="1">
            <a:spAutoFit/>
          </a:bodyPr>
          <a:lstStyle/>
          <a:p>
            <a:pPr algn="r" rtl="1"/>
            <a:r>
              <a:rPr lang="he-IL" sz="3609" dirty="0">
                <a:solidFill>
                  <a:schemeClr val="bg1"/>
                </a:solidFill>
              </a:rPr>
              <a:t>ארגון שלוה פועל מזה 35 שנים במטרה להעניק לאנשים עם מוגבלויות טיפול ברמה הטובה ביותר, לתמוך בבני משפחותיהם ולקדם שילוב חברתי</a:t>
            </a:r>
          </a:p>
          <a:p>
            <a:pPr algn="r" rtl="1"/>
            <a:endParaRPr lang="he-IL" sz="3609" dirty="0">
              <a:solidFill>
                <a:schemeClr val="bg1"/>
              </a:solidFill>
            </a:endParaRPr>
          </a:p>
        </p:txBody>
      </p:sp>
    </p:spTree>
    <p:extLst>
      <p:ext uri="{BB962C8B-B14F-4D97-AF65-F5344CB8AC3E}">
        <p14:creationId xmlns:p14="http://schemas.microsoft.com/office/powerpoint/2010/main" val="368519759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7010104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75294" y="1819835"/>
            <a:ext cx="3101788" cy="369332"/>
          </a:xfrm>
          <a:prstGeom prst="rect">
            <a:avLst/>
          </a:prstGeom>
          <a:noFill/>
        </p:spPr>
        <p:txBody>
          <a:bodyPr wrap="square" rtlCol="1">
            <a:spAutoFit/>
          </a:bodyPr>
          <a:lstStyle/>
          <a:p>
            <a:r>
              <a:rPr lang="he-IL" dirty="0">
                <a:solidFill>
                  <a:srgbClr val="FF0000"/>
                </a:solidFill>
              </a:rPr>
              <a:t>תמונה של ילד</a:t>
            </a:r>
          </a:p>
        </p:txBody>
      </p:sp>
      <p:pic>
        <p:nvPicPr>
          <p:cNvPr id="4" name="תמונה 3">
            <a:extLst>
              <a:ext uri="{FF2B5EF4-FFF2-40B4-BE49-F238E27FC236}">
                <a16:creationId xmlns:a16="http://schemas.microsoft.com/office/drawing/2014/main" id="{97288294-89CE-4A70-9743-02C43C06E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037" y="-2084439"/>
            <a:ext cx="12442929" cy="10032974"/>
          </a:xfrm>
          <a:prstGeom prst="rect">
            <a:avLst/>
          </a:prstGeom>
        </p:spPr>
      </p:pic>
    </p:spTree>
    <p:extLst>
      <p:ext uri="{BB962C8B-B14F-4D97-AF65-F5344CB8AC3E}">
        <p14:creationId xmlns:p14="http://schemas.microsoft.com/office/powerpoint/2010/main" val="17072565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
            <a:ext cx="12193526" cy="6857143"/>
          </a:xfrm>
          <a:prstGeom prst="rect">
            <a:avLst/>
          </a:prstGeom>
        </p:spPr>
      </p:pic>
    </p:spTree>
    <p:extLst>
      <p:ext uri="{BB962C8B-B14F-4D97-AF65-F5344CB8AC3E}">
        <p14:creationId xmlns:p14="http://schemas.microsoft.com/office/powerpoint/2010/main" val="288936280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rotWithShape="1">
          <a:blip r:embed="rId2" cstate="print">
            <a:extLst>
              <a:ext uri="{28A0092B-C50C-407E-A947-70E740481C1C}">
                <a14:useLocalDpi xmlns:a14="http://schemas.microsoft.com/office/drawing/2010/main" val="0"/>
              </a:ext>
            </a:extLst>
          </a:blip>
          <a:srcRect t="30662"/>
          <a:stretch/>
        </p:blipFill>
        <p:spPr>
          <a:xfrm>
            <a:off x="0" y="1438101"/>
            <a:ext cx="12192000" cy="4754023"/>
          </a:xfrm>
          <a:prstGeom prst="rect">
            <a:avLst/>
          </a:prstGeom>
        </p:spPr>
      </p:pic>
      <p:sp>
        <p:nvSpPr>
          <p:cNvPr id="2" name="Rectangle 1"/>
          <p:cNvSpPr/>
          <p:nvPr/>
        </p:nvSpPr>
        <p:spPr>
          <a:xfrm>
            <a:off x="7531331" y="482138"/>
            <a:ext cx="3981796" cy="739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כותרת 1"/>
          <p:cNvSpPr txBox="1">
            <a:spLocks/>
          </p:cNvSpPr>
          <p:nvPr/>
        </p:nvSpPr>
        <p:spPr>
          <a:xfrm>
            <a:off x="854826" y="581260"/>
            <a:ext cx="10515600" cy="765404"/>
          </a:xfrm>
          <a:prstGeom prst="rect">
            <a:avLst/>
          </a:prstGeom>
        </p:spPr>
        <p:txBody>
          <a:bodyPr vert="horz" lIns="91440" tIns="45720" rIns="91440" bIns="45720" rtlCol="1" anchor="b">
            <a:normAutofit/>
          </a:bodyPr>
          <a:lstStyle>
            <a:lvl1pPr algn="ctr" defTabSz="914377" rtl="1" eaLnBrk="1" latinLnBrk="0" hangingPunct="1">
              <a:lnSpc>
                <a:spcPct val="90000"/>
              </a:lnSpc>
              <a:spcBef>
                <a:spcPct val="0"/>
              </a:spcBef>
              <a:buNone/>
              <a:defRPr sz="6000" kern="1200">
                <a:solidFill>
                  <a:schemeClr val="tx1"/>
                </a:solidFill>
                <a:latin typeface="+mj-lt"/>
                <a:ea typeface="+mj-ea"/>
                <a:cs typeface="+mj-cs"/>
              </a:defRPr>
            </a:lvl1pPr>
          </a:lstStyle>
          <a:p>
            <a:pPr algn="r"/>
            <a:r>
              <a:rPr lang="he-IL" sz="4000" dirty="0">
                <a:solidFill>
                  <a:srgbClr val="891B7F"/>
                </a:solidFill>
                <a:latin typeface="Tahoma" panose="020B0604030504040204" pitchFamily="34" charset="0"/>
                <a:ea typeface="Tahoma" panose="020B0604030504040204" pitchFamily="34" charset="0"/>
                <a:cs typeface="Tahoma" panose="020B0604030504040204" pitchFamily="34" charset="0"/>
              </a:rPr>
              <a:t>תכניות ושירותים</a:t>
            </a:r>
          </a:p>
        </p:txBody>
      </p:sp>
      <p:pic>
        <p:nvPicPr>
          <p:cNvPr id="10" name="תמונה 6"/>
          <p:cNvPicPr>
            <a:picLocks noChangeAspect="1"/>
          </p:cNvPicPr>
          <p:nvPr/>
        </p:nvPicPr>
        <p:blipFill rotWithShape="1">
          <a:blip r:embed="rId2" cstate="print">
            <a:extLst>
              <a:ext uri="{28A0092B-C50C-407E-A947-70E740481C1C}">
                <a14:useLocalDpi xmlns:a14="http://schemas.microsoft.com/office/drawing/2010/main" val="0"/>
              </a:ext>
            </a:extLst>
          </a:blip>
          <a:srcRect t="18040" b="69472"/>
          <a:stretch/>
        </p:blipFill>
        <p:spPr>
          <a:xfrm>
            <a:off x="0" y="5619403"/>
            <a:ext cx="12192000" cy="856211"/>
          </a:xfrm>
          <a:prstGeom prst="rect">
            <a:avLst/>
          </a:prstGeom>
        </p:spPr>
      </p:pic>
      <p:cxnSp>
        <p:nvCxnSpPr>
          <p:cNvPr id="11" name="Straight Connector 10"/>
          <p:cNvCxnSpPr/>
          <p:nvPr/>
        </p:nvCxnSpPr>
        <p:spPr>
          <a:xfrm>
            <a:off x="1030778" y="5436524"/>
            <a:ext cx="10339648" cy="33251"/>
          </a:xfrm>
          <a:prstGeom prst="line">
            <a:avLst/>
          </a:prstGeom>
          <a:ln>
            <a:solidFill>
              <a:srgbClr val="891B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16066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DAF67-86D3-D96C-A03E-4BB6DB7F5D50}"/>
              </a:ext>
            </a:extLst>
          </p:cNvPr>
          <p:cNvSpPr>
            <a:spLocks noGrp="1"/>
          </p:cNvSpPr>
          <p:nvPr>
            <p:ph type="title"/>
          </p:nvPr>
        </p:nvSpPr>
        <p:spPr>
          <a:xfrm>
            <a:off x="4434678" y="251375"/>
            <a:ext cx="6251110" cy="1783080"/>
          </a:xfrm>
        </p:spPr>
        <p:txBody>
          <a:bodyPr anchor="b">
            <a:normAutofit/>
          </a:bodyPr>
          <a:lstStyle/>
          <a:p>
            <a:pPr algn="ctr" rtl="1"/>
            <a:r>
              <a:rPr lang="he-IL" sz="5400" dirty="0">
                <a:cs typeface="+mn-cs"/>
              </a:rPr>
              <a:t>אני ואימי</a:t>
            </a:r>
            <a:endParaRPr lang="en-US" sz="5400" dirty="0">
              <a:cs typeface="+mn-cs"/>
            </a:endParaRPr>
          </a:p>
        </p:txBody>
      </p:sp>
      <p:pic>
        <p:nvPicPr>
          <p:cNvPr id="9" name="Picture 8">
            <a:extLst>
              <a:ext uri="{FF2B5EF4-FFF2-40B4-BE49-F238E27FC236}">
                <a16:creationId xmlns:a16="http://schemas.microsoft.com/office/drawing/2014/main" id="{1E98DFF2-A2B0-95A9-9E51-2D9051926686}"/>
              </a:ext>
            </a:extLst>
          </p:cNvPr>
          <p:cNvPicPr>
            <a:picLocks noChangeAspect="1"/>
          </p:cNvPicPr>
          <p:nvPr/>
        </p:nvPicPr>
        <p:blipFill rotWithShape="1">
          <a:blip r:embed="rId3"/>
          <a:srcRect r="697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DE3033-7EC0-9E16-2FAD-63ECAB68746E}"/>
              </a:ext>
            </a:extLst>
          </p:cNvPr>
          <p:cNvSpPr>
            <a:spLocks noGrp="1"/>
          </p:cNvSpPr>
          <p:nvPr>
            <p:ph idx="1"/>
          </p:nvPr>
        </p:nvSpPr>
        <p:spPr>
          <a:xfrm>
            <a:off x="5516616" y="2635519"/>
            <a:ext cx="5944026" cy="3144588"/>
          </a:xfrm>
        </p:spPr>
        <p:txBody>
          <a:bodyPr>
            <a:noAutofit/>
          </a:bodyPr>
          <a:lstStyle/>
          <a:p>
            <a:pPr marL="0" indent="0" algn="just" rtl="1">
              <a:buNone/>
            </a:pPr>
            <a:r>
              <a:rPr lang="he-IL" sz="1600" b="1" dirty="0">
                <a:latin typeface="Calibri Light" panose="020F0302020204030204" pitchFamily="34" charset="0"/>
              </a:rPr>
              <a:t>התכנית ה-2 שהוקמה בשלוה:</a:t>
            </a:r>
            <a:endParaRPr lang="en-US" sz="1600" b="1" dirty="0">
              <a:latin typeface="Calibri Light" panose="020F0302020204030204" pitchFamily="34" charset="0"/>
            </a:endParaRPr>
          </a:p>
          <a:p>
            <a:pPr lvl="0" algn="just" rtl="1"/>
            <a:r>
              <a:rPr lang="he-IL" sz="1600" dirty="0">
                <a:latin typeface="Calibri Light" panose="020F0302020204030204" pitchFamily="34" charset="0"/>
              </a:rPr>
              <a:t>23 שנות פעילות בתכנית</a:t>
            </a:r>
            <a:endParaRPr lang="en-US" sz="1600" dirty="0">
              <a:latin typeface="Calibri Light" panose="020F0302020204030204" pitchFamily="34" charset="0"/>
            </a:endParaRPr>
          </a:p>
          <a:p>
            <a:pPr lvl="0" algn="just" rtl="1"/>
            <a:r>
              <a:rPr lang="he-IL" sz="1600" dirty="0">
                <a:latin typeface="Calibri Light" panose="020F0302020204030204" pitchFamily="34" charset="0"/>
              </a:rPr>
              <a:t>85 משפחות מטופלות מידי שבוע</a:t>
            </a:r>
            <a:endParaRPr lang="en-US" sz="1600" dirty="0">
              <a:latin typeface="Calibri Light" panose="020F0302020204030204" pitchFamily="34" charset="0"/>
            </a:endParaRPr>
          </a:p>
          <a:p>
            <a:pPr lvl="0" algn="just" rtl="1"/>
            <a:r>
              <a:rPr lang="he-IL" sz="1600" dirty="0">
                <a:latin typeface="Calibri Light" panose="020F0302020204030204" pitchFamily="34" charset="0"/>
              </a:rPr>
              <a:t>21 אנשי צוות באני ואימי</a:t>
            </a:r>
            <a:endParaRPr lang="en-US" sz="1600" dirty="0">
              <a:latin typeface="Calibri Light" panose="020F0302020204030204" pitchFamily="34" charset="0"/>
            </a:endParaRPr>
          </a:p>
          <a:p>
            <a:pPr lvl="0" algn="just" rtl="1"/>
            <a:r>
              <a:rPr lang="he-IL" sz="1600" dirty="0">
                <a:latin typeface="Calibri Light" panose="020F0302020204030204" pitchFamily="34" charset="0"/>
              </a:rPr>
              <a:t>14448 טיפולים ניתנים במהלך שנת לימודים</a:t>
            </a:r>
            <a:endParaRPr lang="en-US" sz="1600" dirty="0">
              <a:latin typeface="Calibri Light" panose="020F0302020204030204" pitchFamily="34" charset="0"/>
            </a:endParaRPr>
          </a:p>
          <a:p>
            <a:pPr lvl="0" algn="just" rtl="1"/>
            <a:r>
              <a:rPr lang="he-IL" sz="1600" dirty="0">
                <a:latin typeface="Calibri Light" panose="020F0302020204030204" pitchFamily="34" charset="0"/>
              </a:rPr>
              <a:t>220 תינוקות שטופלו במהלך 2023</a:t>
            </a:r>
            <a:endParaRPr lang="en-US" sz="1600" dirty="0">
              <a:latin typeface="Calibri Light" panose="020F0302020204030204" pitchFamily="34" charset="0"/>
            </a:endParaRPr>
          </a:p>
          <a:p>
            <a:pPr lvl="0" algn="just" rtl="1"/>
            <a:r>
              <a:rPr lang="he-IL" sz="1600" dirty="0">
                <a:latin typeface="Calibri Light" panose="020F0302020204030204" pitchFamily="34" charset="0"/>
              </a:rPr>
              <a:t>3 משפחות מחו"ל שהגיעו בשנה האחרונה מצרפת ובולגריה</a:t>
            </a:r>
            <a:endParaRPr lang="en-US" sz="1600" dirty="0">
              <a:latin typeface="Calibri Light" panose="020F0302020204030204" pitchFamily="34" charset="0"/>
            </a:endParaRPr>
          </a:p>
          <a:p>
            <a:pPr lvl="0" algn="just" rtl="1"/>
            <a:r>
              <a:rPr lang="he-IL" sz="1600" dirty="0">
                <a:latin typeface="Calibri Light" panose="020F0302020204030204" pitchFamily="34" charset="0"/>
              </a:rPr>
              <a:t>18 תינוקות עם עיכוב התפתחותי</a:t>
            </a:r>
            <a:endParaRPr lang="en-US" sz="1600" dirty="0">
              <a:latin typeface="Calibri Light" panose="020F0302020204030204" pitchFamily="34" charset="0"/>
            </a:endParaRPr>
          </a:p>
          <a:p>
            <a:pPr lvl="0" algn="just" rtl="1"/>
            <a:r>
              <a:rPr lang="he-IL" sz="1600" dirty="0">
                <a:latin typeface="Calibri Light" panose="020F0302020204030204" pitchFamily="34" charset="0"/>
              </a:rPr>
              <a:t>מתחילת התכנית עברו באני ואימי כ-1600 משפחות</a:t>
            </a:r>
            <a:endParaRPr lang="en-US" sz="1600" dirty="0">
              <a:latin typeface="Calibri Light" panose="020F0302020204030204" pitchFamily="34" charset="0"/>
            </a:endParaRPr>
          </a:p>
        </p:txBody>
      </p:sp>
    </p:spTree>
    <p:extLst>
      <p:ext uri="{BB962C8B-B14F-4D97-AF65-F5344CB8AC3E}">
        <p14:creationId xmlns:p14="http://schemas.microsoft.com/office/powerpoint/2010/main" val="249396735"/>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40618</TotalTime>
  <Words>1276</Words>
  <Application>Microsoft Office PowerPoint</Application>
  <PresentationFormat>מסך רחב</PresentationFormat>
  <Paragraphs>118</Paragraphs>
  <Slides>29</Slides>
  <Notes>9</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29</vt:i4>
      </vt:variant>
    </vt:vector>
  </HeadingPairs>
  <TitlesOfParts>
    <vt:vector size="35" baseType="lpstr">
      <vt:lpstr>Arial</vt:lpstr>
      <vt:lpstr>Calibri</vt:lpstr>
      <vt:lpstr>Calibri Light</vt:lpstr>
      <vt:lpstr>Fb Metali</vt:lpstr>
      <vt:lpstr>Tahoma</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אני ואימי</vt:lpstr>
      <vt:lpstr>מצגת של PowerPoint‏</vt:lpstr>
      <vt:lpstr>מעון יום שיקומי</vt:lpstr>
      <vt:lpstr>Rehabilitative Day Care</vt:lpstr>
      <vt:lpstr>גני ילדים</vt:lpstr>
      <vt:lpstr>תכנית אחה"צ</vt:lpstr>
      <vt:lpstr>Rehabilitative Day Care</vt:lpstr>
      <vt:lpstr>שלוה גוש עציון</vt:lpstr>
      <vt:lpstr>מצגת של PowerPoint‏</vt:lpstr>
      <vt:lpstr> המרכז למשפחה</vt:lpstr>
      <vt:lpstr>מצגת של PowerPoint‏</vt:lpstr>
      <vt:lpstr>דיור בקהילה</vt:lpstr>
      <vt:lpstr>Rehabilitative Day Care</vt:lpstr>
      <vt:lpstr>מצגת של PowerPoint‏</vt:lpstr>
      <vt:lpstr>תעסוקה </vt:lpstr>
      <vt:lpstr>תעסוקה</vt:lpstr>
      <vt:lpstr>Rehabilitative Day Care</vt:lpstr>
      <vt:lpstr>תכנית עולים דרגה</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Bluma Sherrow</dc:creator>
  <cp:lastModifiedBy>עדי שבח</cp:lastModifiedBy>
  <cp:revision>143</cp:revision>
  <dcterms:created xsi:type="dcterms:W3CDTF">2017-06-07T10:34:31Z</dcterms:created>
  <dcterms:modified xsi:type="dcterms:W3CDTF">2025-11-26T06:22:20Z</dcterms:modified>
</cp:coreProperties>
</file>