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79" r:id="rId9"/>
    <p:sldId id="261" r:id="rId10"/>
    <p:sldId id="266" r:id="rId11"/>
    <p:sldId id="262" r:id="rId12"/>
    <p:sldId id="263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99FF"/>
    <a:srgbClr val="009999"/>
    <a:srgbClr val="CC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36" d="100"/>
          <a:sy n="36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867" y="1"/>
            <a:ext cx="2956033" cy="49791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3" y="1"/>
            <a:ext cx="2956033" cy="49791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E856F7-4522-4401-8B41-B0CE40CACA0D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867" y="9420783"/>
            <a:ext cx="2956033" cy="49791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3" y="9420783"/>
            <a:ext cx="2956033" cy="49791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2060ED-5BD6-4FFB-9F8B-7E1EA51D9B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538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54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451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780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89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75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516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494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463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438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163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89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8F6A-068D-4E4B-B119-559878B96C21}" type="datetimeFigureOut">
              <a:rPr lang="he-IL" smtClean="0"/>
              <a:t>י"ט/חשון/תשפ"ו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08AA-91C8-402A-A9FC-F1042EE114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566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vzjuQoNM534&amp;list=RDvzjuQoNM534&amp;start_radio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pbnsBSdf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7dksBVNUi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Wl1VHBGV6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509948"/>
            <a:ext cx="9144000" cy="4125192"/>
          </a:xfrm>
        </p:spPr>
        <p:txBody>
          <a:bodyPr>
            <a:normAutofit fontScale="90000"/>
          </a:bodyPr>
          <a:lstStyle/>
          <a:p>
            <a:b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האדם עם המוגבלות ומשפחתו</a:t>
            </a:r>
            <a:br>
              <a:rPr lang="he-IL" sz="67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000" b="1" i="1" dirty="0">
                <a:solidFill>
                  <a:srgbClr val="6699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"מאחורי כל ילד מיוחד יש משפחה מיוחדת ומעגל שלם שמחזיק אותה"</a:t>
            </a:r>
            <a:b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979324"/>
            <a:ext cx="9144000" cy="1334192"/>
          </a:xfrm>
        </p:spPr>
        <p:txBody>
          <a:bodyPr>
            <a:normAutofit fontScale="85000" lnSpcReduction="20000"/>
          </a:bodyPr>
          <a:lstStyle/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קורס הכשרה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בנו"ש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- תשפ"ו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מרצה: עו"ס עינת עציון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263" y="3940233"/>
            <a:ext cx="2617902" cy="16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2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https://www.youtube.com/watch?v=vzjuQoNM534&amp;list=RDvzjuQoNM534&amp;start_radio=1</a:t>
            </a:r>
            <a:endParaRPr lang="en-US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17" y="3581574"/>
            <a:ext cx="1658256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3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3300153" y="457200"/>
            <a:ext cx="1246909" cy="123348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מעגל רביעי- החברה והתרבות    4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מדיניות, שירותי רווחה, נגישות במרחב.</a:t>
            </a:r>
          </a:p>
          <a:p>
            <a:r>
              <a:rPr lang="he-IL" dirty="0"/>
              <a:t>עמדות חברתיות- רחמים לעומת שותפות.</a:t>
            </a:r>
          </a:p>
          <a:p>
            <a:r>
              <a:rPr lang="he-IL" dirty="0"/>
              <a:t>מקומה של </a:t>
            </a:r>
            <a:r>
              <a:rPr lang="he-IL"/>
              <a:t>בת השירות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84" y="3475946"/>
            <a:ext cx="3214081" cy="28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איפה אתן במעגל?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נכנסות למשפחה- לפעמים כמו אחות גדולה.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דמויות לחיקוי- לילד וגם לאחים.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נוכחות פשוטה-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חיוךף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משחק מילה טובה. 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אהבה וקבלה ללא תנאי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74" y="2917766"/>
            <a:ext cx="3531625" cy="35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9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29640" y="803160"/>
            <a:ext cx="10515600" cy="4766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800" dirty="0">
                <a:latin typeface="Gisha" panose="020B0502040204020203" pitchFamily="34" charset="-79"/>
                <a:cs typeface="Gisha" panose="020B0502040204020203" pitchFamily="34" charset="-79"/>
              </a:rPr>
              <a:t>גישה מכוונת אדם</a:t>
            </a:r>
          </a:p>
          <a:p>
            <a:pPr marL="0" indent="0" algn="ctr">
              <a:buNone/>
            </a:pPr>
            <a:r>
              <a:rPr lang="he-IL" sz="4800" dirty="0">
                <a:latin typeface="Gisha" panose="020B0502040204020203" pitchFamily="34" charset="-79"/>
                <a:cs typeface="Gisha" panose="020B0502040204020203" pitchFamily="34" charset="-79"/>
              </a:rPr>
              <a:t>"האדם במרכז"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sz="6000" i="1" dirty="0">
                <a:latin typeface="Gisha" panose="020B0502040204020203" pitchFamily="34" charset="-79"/>
                <a:cs typeface="Gisha" panose="020B0502040204020203" pitchFamily="34" charset="-79"/>
              </a:rPr>
              <a:t>"לא מה טוב </a:t>
            </a:r>
            <a:r>
              <a:rPr lang="he-IL" sz="6000" b="1" i="1" dirty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עבורו</a:t>
            </a:r>
            <a:r>
              <a:rPr lang="he-IL" sz="6000" i="1" dirty="0">
                <a:latin typeface="Gisha" panose="020B0502040204020203" pitchFamily="34" charset="-79"/>
                <a:cs typeface="Gisha" panose="020B0502040204020203" pitchFamily="34" charset="-79"/>
              </a:rPr>
              <a:t>- אלא מה מטיב </a:t>
            </a:r>
            <a:r>
              <a:rPr lang="he-IL" sz="6000" b="1" i="1" dirty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</a:t>
            </a:r>
            <a:r>
              <a:rPr lang="he-IL" sz="6000" i="1" dirty="0"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</a:p>
          <a:p>
            <a:pPr marL="0" indent="0" algn="ctr">
              <a:buNone/>
            </a:pPr>
            <a:r>
              <a:rPr lang="he-IL" sz="1900" dirty="0">
                <a:latin typeface="Gisha" panose="020B0502040204020203" pitchFamily="34" charset="-79"/>
                <a:cs typeface="Gisha" panose="020B0502040204020203" pitchFamily="34" charset="-79"/>
              </a:rPr>
              <a:t>קורס הכשרה </a:t>
            </a:r>
            <a:r>
              <a:rPr lang="he-IL" sz="1900" dirty="0" err="1">
                <a:latin typeface="Gisha" panose="020B0502040204020203" pitchFamily="34" charset="-79"/>
                <a:cs typeface="Gisha" panose="020B0502040204020203" pitchFamily="34" charset="-79"/>
              </a:rPr>
              <a:t>בנו"ש</a:t>
            </a:r>
            <a:r>
              <a:rPr lang="he-IL" sz="1900" dirty="0">
                <a:latin typeface="Gisha" panose="020B0502040204020203" pitchFamily="34" charset="-79"/>
                <a:cs typeface="Gisha" panose="020B0502040204020203" pitchFamily="34" charset="-79"/>
              </a:rPr>
              <a:t>- תשפ"ו</a:t>
            </a:r>
          </a:p>
          <a:p>
            <a:pPr marL="0" indent="0" algn="ctr">
              <a:buNone/>
            </a:pPr>
            <a:r>
              <a:rPr lang="he-IL" sz="1900" dirty="0">
                <a:latin typeface="Gisha" panose="020B0502040204020203" pitchFamily="34" charset="-79"/>
                <a:cs typeface="Gisha" panose="020B0502040204020203" pitchFamily="34" charset="-79"/>
              </a:rPr>
              <a:t>מרצה: עו"ס עינת עציון</a:t>
            </a:r>
          </a:p>
          <a:p>
            <a:pPr marL="0" indent="0" algn="ctr">
              <a:buNone/>
            </a:pP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89" y="4269623"/>
            <a:ext cx="2821952" cy="23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>
                <a:solidFill>
                  <a:srgbClr val="CC00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הגדרה גישה מכוונת אדם- </a:t>
            </a: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(Person Center Approach)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גישה מכוונת אדם היא גישה טיפולית וחינוכית שמעמידה את האדם עם המוגבלות במרכז כל החלטה ותכנון הנוגעת לחייו. 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מתוך כך, האדם עצמו מכתיב את רצונותיו, צרכיו וחלומותיו. התמיכה נבנית סביבו ולא סביב מוסדות, חוקים או נוחות הצוות. </a:t>
            </a: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עקרונות מרכזיים בגישה: 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כבוד, בחירה, אוטונומיה, שייכות, תמיכה מותאמת אישית.</a:t>
            </a:r>
          </a:p>
        </p:txBody>
      </p:sp>
    </p:spTree>
    <p:extLst>
      <p:ext uri="{BB962C8B-B14F-4D97-AF65-F5344CB8AC3E}">
        <p14:creationId xmlns:p14="http://schemas.microsoft.com/office/powerpoint/2010/main" val="50466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סיטואציות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עולים לחדר האוכל, חניך בשלוה מסרב לאכול את ארוחת הערב. </a:t>
            </a: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חניכה בשלוה לא רוצה להשתתף בפעילות הקבוצתית ויושבת בצד.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שאלות מכוונות אדם?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שאלות שאינן מכוונות אדם?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l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מה ההבדל בין השניים?</a:t>
            </a:r>
          </a:p>
        </p:txBody>
      </p:sp>
    </p:spTree>
    <p:extLst>
      <p:ext uri="{BB962C8B-B14F-4D97-AF65-F5344CB8AC3E}">
        <p14:creationId xmlns:p14="http://schemas.microsoft.com/office/powerpoint/2010/main" val="65836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0099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דיון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איך משתנה תחושת השייכות של החניך כשהוא נשאל והופך לשותף?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איך אפשר לשלב בין רצון החניך לצורך בקבוצתיות?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נסו לחשוב על מקרים בחיים בהן החליטו עבורכן או ששיתפו אתכן? איך הרגשתן?</a:t>
            </a:r>
          </a:p>
        </p:txBody>
      </p:sp>
    </p:spTree>
    <p:extLst>
      <p:ext uri="{BB962C8B-B14F-4D97-AF65-F5344CB8AC3E}">
        <p14:creationId xmlns:p14="http://schemas.microsoft.com/office/powerpoint/2010/main" val="14686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קורה במקרים בהם האדם תלוי באופן מלא בסביבה?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במקרים אלו, לא תמיד מתאפשרת בחירה מלאה.</a:t>
            </a:r>
          </a:p>
          <a:p>
            <a:r>
              <a:rPr lang="he-IL" dirty="0"/>
              <a:t>כל הבחירות היומיומיות (אוכל, </a:t>
            </a:r>
            <a:r>
              <a:rPr lang="he-IL" dirty="0" err="1"/>
              <a:t>לבוש,פעילות</a:t>
            </a:r>
            <a:r>
              <a:rPr lang="he-IL" dirty="0"/>
              <a:t>) נעשות בשיתוף עם המטפלים או ההורים.</a:t>
            </a:r>
          </a:p>
        </p:txBody>
      </p:sp>
    </p:spTree>
    <p:extLst>
      <p:ext uri="{BB962C8B-B14F-4D97-AF65-F5344CB8AC3E}">
        <p14:creationId xmlns:p14="http://schemas.microsoft.com/office/powerpoint/2010/main" val="211833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כיצד הגישה יכולה להתקיים במקרים אלו?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בחירה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במידת האפשר (מבין 2/3 אפשרויות)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CC00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כבוד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להעדפה והבנה של רצונות (מה האדם אוהב/לא אוהב)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שיתוף הסביבה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(מקבלים החלטה עבורו אך מתוך הכרה בצרכים והעדפות שלו)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שמירה על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כבוד ואוטונומיה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מינימלית (גם החלטות קטנות מחזקות תחושת שליטה ושייכות).</a:t>
            </a:r>
          </a:p>
        </p:txBody>
      </p:sp>
    </p:spTree>
    <p:extLst>
      <p:ext uri="{BB962C8B-B14F-4D97-AF65-F5344CB8AC3E}">
        <p14:creationId xmlns:p14="http://schemas.microsoft.com/office/powerpoint/2010/main" val="6907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מה לגבי </a:t>
            </a:r>
            <a:r>
              <a:rPr lang="he-IL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מגע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מקרים בהם האדם תלוי באופן מלא בסביבה- צורך טיפולי-סיעודי מלא. 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כיצד ניתן לקיים את הגישה כשהאדם זקוק לתמיכה מלאה ואינו יכול לתקשר כלל? 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מקרים "קלים" יותר בהם האדם זקוק באופן חלקי ויומיומי. </a:t>
            </a:r>
          </a:p>
        </p:txBody>
      </p:sp>
    </p:spTree>
    <p:extLst>
      <p:ext uri="{BB962C8B-B14F-4D97-AF65-F5344CB8AC3E}">
        <p14:creationId xmlns:p14="http://schemas.microsoft.com/office/powerpoint/2010/main" val="284087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86" y="3258588"/>
            <a:ext cx="1661016" cy="2372880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65563" y="1939493"/>
            <a:ext cx="9144000" cy="165576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https://www.youtube.com/watch?v=YZpbnsBSdfY</a:t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6662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הבחנה- מהי 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מטרת המגע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1.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האם זה סיעודי/טיפולי-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חניכים שהמגע נדרש בעבודה איתם מעצם המגבלה הפיזית (האכלה, רחצה הלבשה ועוד- נוהל נפרד מצ"ב) במקרה כזה המגע הוא נדרש ובלתי נמנע, חשובה הדרך איך לגשת אליו.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2.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ביטחון-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 חניך בהתפרצות והמגע נדרש לצורך שמירה עליו/שאר החניכים. גם פה, באיזה אופן אני נוגעת? האם המגע אכן נדרש או הרחקה של עצמי ושאר החניכים?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3.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מגע לצורך הבעת רגשות-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חיבה, אהבה, </a:t>
            </a:r>
            <a:r>
              <a:rPr lang="he-IL" sz="2400" dirty="0" err="1">
                <a:latin typeface="Gisha" panose="020B0502040204020203" pitchFamily="34" charset="-79"/>
                <a:cs typeface="Gisha" panose="020B0502040204020203" pitchFamily="34" charset="-79"/>
              </a:rPr>
              <a:t>נפשי,תשומת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 לב קרבה וקשר. במקרים כאלו הצוות יצטרך למצוא דרכים עוקפות מגע (מגע במילים ועוד).</a:t>
            </a:r>
          </a:p>
          <a:p>
            <a:pPr>
              <a:lnSpc>
                <a:spcPct val="150000"/>
              </a:lnSpc>
            </a:pPr>
            <a:endParaRPr lang="he-IL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120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כאשר נדרש למגע- כללים מנחים: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46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בקשת רשות, מגע תואם גיל, מגע תואם הקשר וסיטואציה.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בקשת רשות: 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לפני כל מגע (נדרש או לא) אנחנו צריכים לבקש את רשותו של החניך והחניך צריך לבקש את רשות המדריך/ה שמתחילה ב- אפשר..? אנחנו צריכים לצאת מנקודת הנחה שמגע הוא מעבר/כניסה למרחב אינטימי והכניסה הזאת מחייבת אותנו ב"דפיקה על הדלת", בירור ובקשת רשות. לאחר סיום המגע לשאול אם </a:t>
            </a:r>
            <a:r>
              <a:rPr lang="he-IL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הכל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 בסדר? איך היה לך? היית רוצה שאעשה משהו אחרת לפעם הבאה ועוד.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גיל:  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האם המגע תואם גיל (בגילאים קטנים יותר המגע מותאם)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הקשר:  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מה רמת הקרבה של המדריך לחניך- והפוך. האם מדובר על מדריך וחניך מאותה הקבוצה.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סיטואציה:  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האם הסיטואציה מחייבת אותנו במגע.</a:t>
            </a:r>
          </a:p>
          <a:p>
            <a:pPr>
              <a:lnSpc>
                <a:spcPct val="150000"/>
              </a:lnSpc>
            </a:pP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296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0099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סיטואציה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חניכה זקוקה להחלפה, שכובה על מיטת החלפה.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כיצד ניגשים למשימה על פי עקרונות הגישה?</a:t>
            </a:r>
          </a:p>
        </p:txBody>
      </p:sp>
    </p:spTree>
    <p:extLst>
      <p:ext uri="{BB962C8B-B14F-4D97-AF65-F5344CB8AC3E}">
        <p14:creationId xmlns:p14="http://schemas.microsoft.com/office/powerpoint/2010/main" val="2390540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לסיכום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הגישה מבקשת להעמיד את האדם עם המוגבלות במרכז.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ההחלטות מתקבלות בשיתוף, יחד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איתו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ולא בשבילו.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הגישה מתמקדת ביכולות, רצונות וחלומות- ולא רק בקשיים. 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עקרונות: כבוד לאדם, בחירה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ואטונומיה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, שייכות, הקשבה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אמיתי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ותמיכה מותאמת.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9225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למה זה חשוב?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מחזק את תחושת הערך העצמי.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מפתח עצמאות במידת האפשר.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יוצר אמון בין האדם לסביבה.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מאפשר איכות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חים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טובה ומשמעותית.</a:t>
            </a: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לא "איך" אלא "מה".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איך נעזור לו? לעומת מה יעזור לו?</a:t>
            </a:r>
          </a:p>
        </p:txBody>
      </p:sp>
    </p:spTree>
    <p:extLst>
      <p:ext uri="{BB962C8B-B14F-4D97-AF65-F5344CB8AC3E}">
        <p14:creationId xmlns:p14="http://schemas.microsoft.com/office/powerpoint/2010/main" val="356163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"פלא" </a:t>
            </a:r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wonder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אילו מעגלים סובבים את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אוגי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ביומיום?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50" y="2791691"/>
            <a:ext cx="3458094" cy="345809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-6571" t="37636" r="-509" b="-2533"/>
          <a:stretch/>
        </p:blipFill>
        <p:spPr>
          <a:xfrm>
            <a:off x="548639" y="365125"/>
            <a:ext cx="3499659" cy="3391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38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תרגיל- צרכים: עם או בלי מוגבלות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נערה בת 12 ללא מוגבלות/ נערה בת 12 עם מוגבלות.</a:t>
            </a: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נקודה למחשבה: האם כל הצרכים יכולים/צריכים להיות זהים?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5322334"/>
            <a:ext cx="65232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אליפסה 4"/>
          <p:cNvSpPr/>
          <p:nvPr/>
        </p:nvSpPr>
        <p:spPr>
          <a:xfrm>
            <a:off x="4073237" y="432262"/>
            <a:ext cx="1338348" cy="125842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מעגל ראשון- האדם עצמו     1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לפני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הכל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- האדם הוא אדם, לפני המוגבלות שלו וגם לצד.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מתוך כך: לאדם צרכים בסיסיים של כבוד, בחירה, קבלה ושייכות.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לאנשים עם וללא מוגבלות- צרכים דומים!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נקודה למחשבה: מה יכולים להיות האתגרים במעגל הראשון?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4798632"/>
            <a:ext cx="65232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https://www.youtube.com/watch?v=7dksBVNUi64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872" y="3091124"/>
            <a:ext cx="1658256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1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אליפסה 4"/>
          <p:cNvSpPr/>
          <p:nvPr/>
        </p:nvSpPr>
        <p:spPr>
          <a:xfrm>
            <a:off x="3059084" y="423949"/>
            <a:ext cx="1413163" cy="13300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מעגל שני- המשפחה הקרובה      2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הורים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אחים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סבים וסבתות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נקודה למחשבה: מה יכולים להיות האתגרים במעגל השני לכל אחד במשפחה?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5524634"/>
            <a:ext cx="652329" cy="65232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t="9554" b="6266"/>
          <a:stretch/>
        </p:blipFill>
        <p:spPr>
          <a:xfrm>
            <a:off x="3150552" y="2743201"/>
            <a:ext cx="2360786" cy="27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1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https://www.youtube.com/watch?v=oWl1VHBGV6M</a:t>
            </a:r>
            <a:endParaRPr lang="he-IL" dirty="0"/>
          </a:p>
          <a:p>
            <a:pPr algn="ctr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872" y="3240752"/>
            <a:ext cx="1658256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4231178" y="333807"/>
            <a:ext cx="1504604" cy="14243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מעגל שלישי- הקהילה        </a:t>
            </a:r>
            <a:r>
              <a:rPr lang="he-IL" dirty="0"/>
              <a:t>3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גן, בי"ס, חברים ושכנים.</a:t>
            </a:r>
          </a:p>
          <a:p>
            <a:r>
              <a:rPr lang="he-IL" dirty="0"/>
              <a:t>חוויה של הכלה מול דחייה.</a:t>
            </a:r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3114329"/>
            <a:ext cx="58293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7913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921</Words>
  <Application>Microsoft Office PowerPoint</Application>
  <PresentationFormat>מסך רחב</PresentationFormat>
  <Paragraphs>117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Gisha</vt:lpstr>
      <vt:lpstr>ערכת נושא Office</vt:lpstr>
      <vt:lpstr>    האדם עם המוגבלות ומשפחתו  "מאחורי כל ילד מיוחד יש משפחה מיוחדת ומעגל שלם שמחזיק אותה" </vt:lpstr>
      <vt:lpstr>מצגת של PowerPoint‏</vt:lpstr>
      <vt:lpstr>"פלא" wonder</vt:lpstr>
      <vt:lpstr>תרגיל- צרכים: עם או בלי מוגבלות</vt:lpstr>
      <vt:lpstr>מעגל ראשון- האדם עצמו     1</vt:lpstr>
      <vt:lpstr>מצגת של PowerPoint‏</vt:lpstr>
      <vt:lpstr>מעגל שני- המשפחה הקרובה      2</vt:lpstr>
      <vt:lpstr>מצגת של PowerPoint‏</vt:lpstr>
      <vt:lpstr>מעגל שלישי- הקהילה        3</vt:lpstr>
      <vt:lpstr>מצגת של PowerPoint‏</vt:lpstr>
      <vt:lpstr>מעגל רביעי- החברה והתרבות    4 </vt:lpstr>
      <vt:lpstr>איפה אתן במעגל?</vt:lpstr>
      <vt:lpstr>מצגת של PowerPoint‏</vt:lpstr>
      <vt:lpstr>הגדרה גישה מכוונת אדם- (Person Center Approach)</vt:lpstr>
      <vt:lpstr>סיטואציות</vt:lpstr>
      <vt:lpstr>דיון</vt:lpstr>
      <vt:lpstr>מה קורה במקרים בהם האדם תלוי באופן מלא בסביבה?</vt:lpstr>
      <vt:lpstr>כיצד הגישה יכולה להתקיים במקרים אלו?</vt:lpstr>
      <vt:lpstr>מה לגבי מגע?</vt:lpstr>
      <vt:lpstr>הבחנה- מהי מטרת המגע?</vt:lpstr>
      <vt:lpstr>כאשר נדרש למגע- כללים מנחים:</vt:lpstr>
      <vt:lpstr>סיטואציה</vt:lpstr>
      <vt:lpstr>לסיכום</vt:lpstr>
      <vt:lpstr>סיכום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האדם עם המוגבלות ומשפחתו- מבט דרך מעגלי החיים"</dc:title>
  <dc:creator>עינת עציון</dc:creator>
  <cp:lastModifiedBy>עדי שבח</cp:lastModifiedBy>
  <cp:revision>52</cp:revision>
  <cp:lastPrinted>2025-09-29T06:08:36Z</cp:lastPrinted>
  <dcterms:created xsi:type="dcterms:W3CDTF">2025-09-28T09:56:50Z</dcterms:created>
  <dcterms:modified xsi:type="dcterms:W3CDTF">2025-11-10T11:28:15Z</dcterms:modified>
</cp:coreProperties>
</file>